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3" r:id="rId5"/>
    <p:sldId id="258" r:id="rId6"/>
    <p:sldId id="262" r:id="rId7"/>
    <p:sldId id="263" r:id="rId8"/>
    <p:sldId id="264" r:id="rId9"/>
    <p:sldId id="265" r:id="rId10"/>
    <p:sldId id="266" r:id="rId11"/>
    <p:sldId id="267" r:id="rId12"/>
    <p:sldId id="268" r:id="rId13"/>
    <p:sldId id="271" r:id="rId14"/>
    <p:sldId id="270" r:id="rId15"/>
    <p:sldId id="272"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0B40D1-65CA-4B14-9E7A-C61704536FD5}"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B40D1-65CA-4B14-9E7A-C61704536FD5}"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B40D1-65CA-4B14-9E7A-C61704536FD5}"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B40D1-65CA-4B14-9E7A-C61704536FD5}"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B40D1-65CA-4B14-9E7A-C61704536FD5}"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B40D1-65CA-4B14-9E7A-C61704536FD5}"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0B40D1-65CA-4B14-9E7A-C61704536FD5}" type="datetimeFigureOut">
              <a:rPr lang="en-US" smtClean="0"/>
              <a:pPr/>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0B40D1-65CA-4B14-9E7A-C61704536FD5}" type="datetimeFigureOut">
              <a:rPr lang="en-US" smtClean="0"/>
              <a:pPr/>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B40D1-65CA-4B14-9E7A-C61704536FD5}" type="datetimeFigureOut">
              <a:rPr lang="en-US" smtClean="0"/>
              <a:pPr/>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B40D1-65CA-4B14-9E7A-C61704536FD5}"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B40D1-65CA-4B14-9E7A-C61704536FD5}"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B8D48-4A43-44AF-B86C-F17770CD87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B40D1-65CA-4B14-9E7A-C61704536FD5}" type="datetimeFigureOut">
              <a:rPr lang="en-US" smtClean="0"/>
              <a:pPr/>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B8D48-4A43-44AF-B86C-F17770CD87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qulite.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hyperlink" Target="mailto:info@undergroundequip.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mailto:info@undergroundequip.com" TargetMode="External"/><Relationship Id="rId2" Type="http://schemas.openxmlformats.org/officeDocument/2006/relationships/hyperlink" Target="http://www.qulite.com/"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l="684" t="5217"/>
          <a:stretch>
            <a:fillRect/>
          </a:stretch>
        </p:blipFill>
        <p:spPr bwMode="auto">
          <a:xfrm>
            <a:off x="762000" y="1066800"/>
            <a:ext cx="3514992" cy="685800"/>
          </a:xfrm>
          <a:prstGeom prst="rect">
            <a:avLst/>
          </a:prstGeom>
          <a:noFill/>
          <a:ln w="9525">
            <a:noFill/>
            <a:miter lim="800000"/>
            <a:headEnd/>
            <a:tailEnd/>
          </a:ln>
        </p:spPr>
      </p:pic>
      <p:grpSp>
        <p:nvGrpSpPr>
          <p:cNvPr id="14" name="Group 13"/>
          <p:cNvGrpSpPr/>
          <p:nvPr/>
        </p:nvGrpSpPr>
        <p:grpSpPr>
          <a:xfrm>
            <a:off x="4495800" y="1143000"/>
            <a:ext cx="4406173" cy="4572000"/>
            <a:chOff x="1980126" y="1600200"/>
            <a:chExt cx="3110773" cy="3244755"/>
          </a:xfrm>
        </p:grpSpPr>
        <p:pic>
          <p:nvPicPr>
            <p:cNvPr id="10" name="Picture 9"/>
            <p:cNvPicPr/>
            <p:nvPr/>
          </p:nvPicPr>
          <p:blipFill>
            <a:blip r:embed="rId3" cstate="print"/>
            <a:srcRect/>
            <a:stretch>
              <a:fillRect/>
            </a:stretch>
          </p:blipFill>
          <p:spPr bwMode="auto">
            <a:xfrm>
              <a:off x="1981200" y="1600200"/>
              <a:ext cx="1605033" cy="2238232"/>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3581400" y="1600200"/>
              <a:ext cx="1509499" cy="1119116"/>
            </a:xfrm>
            <a:prstGeom prst="rect">
              <a:avLst/>
            </a:prstGeom>
            <a:noFill/>
            <a:ln w="9525">
              <a:noFill/>
              <a:miter lim="800000"/>
              <a:headEnd/>
              <a:tailEnd/>
            </a:ln>
          </p:spPr>
        </p:pic>
        <p:pic>
          <p:nvPicPr>
            <p:cNvPr id="12" name="Picture 11" descr="C:\Users\KLC\Desktop\PDBM\parts.25.jpg"/>
            <p:cNvPicPr/>
            <p:nvPr/>
          </p:nvPicPr>
          <p:blipFill>
            <a:blip r:embed="rId5" cstate="print"/>
            <a:srcRect t="18502"/>
            <a:stretch>
              <a:fillRect/>
            </a:stretch>
          </p:blipFill>
          <p:spPr bwMode="auto">
            <a:xfrm>
              <a:off x="3606462" y="2717442"/>
              <a:ext cx="1460301" cy="900752"/>
            </a:xfrm>
            <a:prstGeom prst="rect">
              <a:avLst/>
            </a:prstGeom>
            <a:noFill/>
            <a:ln w="9525">
              <a:noFill/>
              <a:miter lim="800000"/>
              <a:headEnd/>
              <a:tailEnd/>
            </a:ln>
          </p:spPr>
        </p:pic>
        <p:pic>
          <p:nvPicPr>
            <p:cNvPr id="13" name="Picture 12"/>
            <p:cNvPicPr/>
            <p:nvPr/>
          </p:nvPicPr>
          <p:blipFill>
            <a:blip r:embed="rId6" cstate="print"/>
            <a:srcRect/>
            <a:stretch>
              <a:fillRect/>
            </a:stretch>
          </p:blipFill>
          <p:spPr bwMode="auto">
            <a:xfrm>
              <a:off x="1980126" y="3657600"/>
              <a:ext cx="3092639" cy="1187355"/>
            </a:xfrm>
            <a:prstGeom prst="rect">
              <a:avLst/>
            </a:prstGeom>
            <a:noFill/>
            <a:ln w="9525">
              <a:noFill/>
              <a:miter lim="800000"/>
              <a:headEnd/>
              <a:tailEnd/>
            </a:ln>
          </p:spPr>
        </p:pic>
      </p:grpSp>
      <p:sp>
        <p:nvSpPr>
          <p:cNvPr id="1030" name="Text Box 6"/>
          <p:cNvSpPr txBox="1">
            <a:spLocks noChangeArrowheads="1"/>
          </p:cNvSpPr>
          <p:nvPr/>
        </p:nvSpPr>
        <p:spPr bwMode="auto">
          <a:xfrm>
            <a:off x="1143000" y="1828800"/>
            <a:ext cx="2932113" cy="336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Horizontal Boring Machines</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23" name="Group 22"/>
          <p:cNvGrpSpPr/>
          <p:nvPr/>
        </p:nvGrpSpPr>
        <p:grpSpPr>
          <a:xfrm>
            <a:off x="1447800" y="2209800"/>
            <a:ext cx="2433638" cy="336550"/>
            <a:chOff x="3276600" y="4648200"/>
            <a:chExt cx="2433638" cy="336550"/>
          </a:xfrm>
        </p:grpSpPr>
        <p:pic>
          <p:nvPicPr>
            <p:cNvPr id="16" name="Picture 15"/>
            <p:cNvPicPr/>
            <p:nvPr/>
          </p:nvPicPr>
          <p:blipFill>
            <a:blip r:embed="rId7" cstate="print"/>
            <a:srcRect r="73077" b="-158"/>
            <a:stretch>
              <a:fillRect/>
            </a:stretch>
          </p:blipFill>
          <p:spPr bwMode="auto">
            <a:xfrm>
              <a:off x="3276600" y="4648200"/>
              <a:ext cx="464024" cy="327547"/>
            </a:xfrm>
            <a:prstGeom prst="rect">
              <a:avLst/>
            </a:prstGeom>
            <a:noFill/>
            <a:ln w="9525">
              <a:noFill/>
              <a:miter lim="800000"/>
              <a:headEnd/>
              <a:tailEnd/>
            </a:ln>
          </p:spPr>
        </p:pic>
        <p:sp>
          <p:nvSpPr>
            <p:cNvPr id="1031" name="Text Box 7"/>
            <p:cNvSpPr txBox="1">
              <a:spLocks noChangeArrowheads="1"/>
            </p:cNvSpPr>
            <p:nvPr/>
          </p:nvSpPr>
          <p:spPr bwMode="auto">
            <a:xfrm>
              <a:off x="3733800" y="4648200"/>
              <a:ext cx="1976438" cy="336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Made in THE USA!</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032" name="Text Box 8"/>
          <p:cNvSpPr txBox="1">
            <a:spLocks noChangeArrowheads="1"/>
          </p:cNvSpPr>
          <p:nvPr/>
        </p:nvSpPr>
        <p:spPr bwMode="auto">
          <a:xfrm>
            <a:off x="0" y="3886200"/>
            <a:ext cx="5181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Times New Roman" pitchFamily="18" charset="0"/>
                <a:cs typeface="Arial" pitchFamily="34" charset="0"/>
              </a:rPr>
              <a:t>Tel: +281-448-8442</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Times New Roman" pitchFamily="18" charset="0"/>
                <a:cs typeface="Arial" pitchFamily="34" charset="0"/>
              </a:rPr>
              <a:t>Toll Free: 866-631-3786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cs typeface="Arial" pitchFamily="34" charset="0"/>
              </a:rPr>
              <a:t>Fax</a:t>
            </a:r>
            <a:r>
              <a:rPr lang="en-US" sz="1100" b="1" dirty="0">
                <a:latin typeface="Times New Roman" pitchFamily="18" charset="0"/>
                <a:cs typeface="Arial" pitchFamily="34" charset="0"/>
              </a:rPr>
              <a:t>:</a:t>
            </a:r>
            <a:r>
              <a:rPr kumimoji="0" lang="en-US" sz="1100" b="1" i="0" u="none" strike="noStrike" cap="none" normalizeH="0" dirty="0">
                <a:ln>
                  <a:noFill/>
                </a:ln>
                <a:solidFill>
                  <a:schemeClr val="tx1"/>
                </a:solidFill>
                <a:effectLst/>
                <a:latin typeface="Times New Roman" pitchFamily="18" charset="0"/>
                <a:cs typeface="Arial" pitchFamily="34" charset="0"/>
              </a:rPr>
              <a:t> </a:t>
            </a:r>
            <a:r>
              <a:rPr lang="en-US" sz="1100" b="1" dirty="0">
                <a:latin typeface="Times New Roman" pitchFamily="18" charset="0"/>
                <a:cs typeface="Arial" pitchFamily="34" charset="0"/>
              </a:rPr>
              <a:t>281-448-5553</a:t>
            </a:r>
            <a:endParaRPr kumimoji="0" lang="en-US" sz="1100" b="1" i="0" u="none" strike="noStrike" cap="none" normalizeH="0" baseline="0" dirty="0">
              <a:ln>
                <a:noFill/>
              </a:ln>
              <a:solidFill>
                <a:schemeClr val="tx1"/>
              </a:solidFill>
              <a:effectLst/>
              <a:latin typeface="Times New Roman" pitchFamily="18" charset="0"/>
              <a:cs typeface="Arial" pitchFamily="34" charset="0"/>
              <a:hlinkClick r:id="rId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cs typeface="Arial" pitchFamily="34" charset="0"/>
              </a:rPr>
              <a:t>Email:</a:t>
            </a:r>
            <a:r>
              <a:rPr lang="en-US" sz="1100" b="1" dirty="0">
                <a:latin typeface="Times New Roman" pitchFamily="18" charset="0"/>
                <a:cs typeface="Arial" pitchFamily="34" charset="0"/>
              </a:rPr>
              <a:t> </a:t>
            </a:r>
            <a:r>
              <a:rPr lang="en-US" sz="1100" b="1" dirty="0">
                <a:latin typeface="Times New Roman" pitchFamily="18" charset="0"/>
                <a:cs typeface="Arial" pitchFamily="34" charset="0"/>
                <a:hlinkClick r:id="rId9"/>
              </a:rPr>
              <a:t>info@undergroundequip.com</a:t>
            </a:r>
            <a:r>
              <a:rPr lang="en-US" sz="1100" b="1" dirty="0">
                <a:latin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1143000" y="2667000"/>
            <a:ext cx="3136900" cy="336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Arial" pitchFamily="34" charset="0"/>
              </a:rPr>
              <a:t>http://www.undergroundequip.com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lnSpcReduction="10000"/>
          </a:bodyPr>
          <a:lstStyle/>
          <a:p>
            <a:r>
              <a:rPr lang="en-US" b="1" dirty="0"/>
              <a:t>Step 5:</a:t>
            </a:r>
            <a:endParaRPr lang="en-US" dirty="0"/>
          </a:p>
          <a:p>
            <a:r>
              <a:rPr lang="en-US" dirty="0"/>
              <a:t>Start moving the machine backwards and start removing the </a:t>
            </a:r>
            <a:r>
              <a:rPr lang="en-US" b="1" dirty="0"/>
              <a:t>Drill Rods </a:t>
            </a:r>
            <a:r>
              <a:rPr lang="en-US" dirty="0"/>
              <a:t>as each rod becomes completely exposed (at machine end).  Continue this process until the </a:t>
            </a:r>
            <a:r>
              <a:rPr lang="en-US" dirty="0" err="1"/>
              <a:t>backreamer</a:t>
            </a:r>
            <a:r>
              <a:rPr lang="en-US" dirty="0"/>
              <a:t> emerges.</a:t>
            </a: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12" name="Picture 11" descr="C:\Users\KLC\Desktop\PDBM Pricing\pics\s7.jpg"/>
          <p:cNvPicPr/>
          <p:nvPr/>
        </p:nvPicPr>
        <p:blipFill>
          <a:blip r:embed="rId3" cstate="print"/>
          <a:srcRect/>
          <a:stretch>
            <a:fillRect/>
          </a:stretch>
        </p:blipFill>
        <p:spPr bwMode="auto">
          <a:xfrm>
            <a:off x="457200" y="1676400"/>
            <a:ext cx="8229600" cy="4419600"/>
          </a:xfrm>
          <a:prstGeom prst="rect">
            <a:avLst/>
          </a:prstGeom>
          <a:noFill/>
          <a:ln w="9525">
            <a:noFill/>
            <a:miter lim="800000"/>
            <a:headEnd/>
            <a:tailEnd/>
          </a:ln>
        </p:spPr>
      </p:pic>
      <p:sp>
        <p:nvSpPr>
          <p:cNvPr id="23554" name="AutoShape 2"/>
          <p:cNvSpPr>
            <a:spLocks noChangeArrowheads="1"/>
          </p:cNvSpPr>
          <p:nvPr/>
        </p:nvSpPr>
        <p:spPr bwMode="auto">
          <a:xfrm rot="-49612815">
            <a:off x="6174700" y="3292662"/>
            <a:ext cx="150812" cy="1231900"/>
          </a:xfrm>
          <a:prstGeom prst="downArrow">
            <a:avLst>
              <a:gd name="adj1" fmla="val 50000"/>
              <a:gd name="adj2" fmla="val 204211"/>
            </a:avLst>
          </a:prstGeom>
          <a:solidFill>
            <a:srgbClr val="FFFFFF"/>
          </a:solidFill>
          <a:ln w="9525">
            <a:no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3555" name="AutoShape 3"/>
          <p:cNvSpPr>
            <a:spLocks noChangeArrowheads="1"/>
          </p:cNvSpPr>
          <p:nvPr/>
        </p:nvSpPr>
        <p:spPr bwMode="auto">
          <a:xfrm rot="10800000">
            <a:off x="7848600" y="2362200"/>
            <a:ext cx="285750" cy="222250"/>
          </a:xfrm>
          <a:prstGeom prst="curvedLeftArrow">
            <a:avLst>
              <a:gd name="adj1" fmla="val 20000"/>
              <a:gd name="adj2" fmla="val 40000"/>
              <a:gd name="adj3" fmla="val 42857"/>
            </a:avLst>
          </a:prstGeom>
          <a:solidFill>
            <a:srgbClr val="FFFFFF"/>
          </a:solidFill>
          <a:ln w="9525">
            <a:noFill/>
            <a:miter lim="800000"/>
            <a:headEnd/>
            <a:tailEnd/>
          </a:ln>
        </p:spPr>
        <p:txBody>
          <a:bodyPr vert="eaVert"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3554"/>
                                        </p:tgtEl>
                                      </p:cBhvr>
                                    </p:animEffect>
                                    <p:animScale>
                                      <p:cBhvr>
                                        <p:cTn id="7" dur="250" autoRev="1" fill="hold"/>
                                        <p:tgtEl>
                                          <p:spTgt spid="2355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23555"/>
                                        </p:tgtEl>
                                      </p:cBhvr>
                                    </p:animEffect>
                                    <p:animScale>
                                      <p:cBhvr>
                                        <p:cTn id="10" dur="250" autoRev="1" fill="hold"/>
                                        <p:tgtEl>
                                          <p:spTgt spid="235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lnSpcReduction="10000"/>
          </a:bodyPr>
          <a:lstStyle/>
          <a:p>
            <a:r>
              <a:rPr lang="en-US" b="1" dirty="0"/>
              <a:t>Step 6:</a:t>
            </a:r>
          </a:p>
          <a:p>
            <a:endParaRPr lang="en-US" b="1" dirty="0"/>
          </a:p>
          <a:p>
            <a:r>
              <a:rPr lang="en-US" dirty="0"/>
              <a:t>Once the </a:t>
            </a:r>
            <a:r>
              <a:rPr lang="en-US" b="1" dirty="0" err="1"/>
              <a:t>Backreamer</a:t>
            </a:r>
            <a:r>
              <a:rPr lang="en-US" dirty="0"/>
              <a:t> reaches the start point cleanup the hole with a </a:t>
            </a:r>
            <a:r>
              <a:rPr lang="en-US" dirty="0" err="1"/>
              <a:t>Pullbar</a:t>
            </a:r>
            <a:r>
              <a:rPr lang="en-US" dirty="0"/>
              <a:t>/plate (if required).</a:t>
            </a: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8" name="Picture 7" descr="C:\Users\KLC\Desktop\PDBM Pricing\pics\s8.jpg"/>
          <p:cNvPicPr/>
          <p:nvPr/>
        </p:nvPicPr>
        <p:blipFill>
          <a:blip r:embed="rId3" cstate="print"/>
          <a:srcRect/>
          <a:stretch>
            <a:fillRect/>
          </a:stretch>
        </p:blipFill>
        <p:spPr bwMode="auto">
          <a:xfrm>
            <a:off x="457200" y="1828800"/>
            <a:ext cx="8153400" cy="4267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0"/>
            <a:ext cx="8229600" cy="1143000"/>
          </a:xfrm>
          <a:prstGeom prst="rect">
            <a:avLst/>
          </a:prstGeom>
        </p:spPr>
        <p:txBody>
          <a:bodyPr vert="horz" lIns="91440" tIns="45720" rIns="91440" bIns="45720" rtlCol="0" anchor="ctr">
            <a:normAutofit/>
          </a:bodyPr>
          <a:lstStyle/>
          <a:p>
            <a:r>
              <a:rPr lang="en-US" b="1" dirty="0"/>
              <a:t>Step 7:</a:t>
            </a:r>
          </a:p>
          <a:p>
            <a:endParaRPr lang="en-US" dirty="0"/>
          </a:p>
          <a:p>
            <a:r>
              <a:rPr lang="en-US" dirty="0"/>
              <a:t>Slide in the pipe while the hole is still lubricated with slurry</a:t>
            </a: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9" name="Picture 8" descr="C:\Users\KLC\Desktop\PDBM Pricing\pics\s9.jpg"/>
          <p:cNvPicPr/>
          <p:nvPr/>
        </p:nvPicPr>
        <p:blipFill>
          <a:blip r:embed="rId3" cstate="print"/>
          <a:srcRect/>
          <a:stretch>
            <a:fillRect/>
          </a:stretch>
        </p:blipFill>
        <p:spPr bwMode="auto">
          <a:xfrm>
            <a:off x="457200" y="1143000"/>
            <a:ext cx="8229600" cy="4343400"/>
          </a:xfrm>
          <a:prstGeom prst="rect">
            <a:avLst/>
          </a:prstGeom>
          <a:noFill/>
          <a:ln w="9525">
            <a:noFill/>
            <a:miter lim="800000"/>
            <a:headEnd/>
            <a:tailEnd/>
          </a:ln>
        </p:spPr>
      </p:pic>
      <p:sp>
        <p:nvSpPr>
          <p:cNvPr id="10" name="Rectangle 9"/>
          <p:cNvSpPr/>
          <p:nvPr/>
        </p:nvSpPr>
        <p:spPr>
          <a:xfrm>
            <a:off x="533400" y="5715000"/>
            <a:ext cx="8305800" cy="246221"/>
          </a:xfrm>
          <a:prstGeom prst="rect">
            <a:avLst/>
          </a:prstGeom>
        </p:spPr>
        <p:txBody>
          <a:bodyPr wrap="square">
            <a:spAutoFit/>
          </a:bodyPr>
          <a:lstStyle/>
          <a:p>
            <a:r>
              <a:rPr lang="en-US" sz="1000" dirty="0"/>
              <a:t>Note: The above steps are for illustration purpose only. Please read the user manual and safety instructions (supplied with the machine) before operating.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7" name="Picture 6" descr="C:\Users\KLC\Desktop\PDBM\Figs color.jpg"/>
          <p:cNvPicPr/>
          <p:nvPr/>
        </p:nvPicPr>
        <p:blipFill>
          <a:blip r:embed="rId3" cstate="print"/>
          <a:srcRect/>
          <a:stretch>
            <a:fillRect/>
          </a:stretch>
        </p:blipFill>
        <p:spPr bwMode="auto">
          <a:xfrm>
            <a:off x="533400" y="1447800"/>
            <a:ext cx="8229600" cy="4724400"/>
          </a:xfrm>
          <a:prstGeom prst="rect">
            <a:avLst/>
          </a:prstGeom>
          <a:noFill/>
          <a:ln w="9525">
            <a:noFill/>
            <a:miter lim="800000"/>
            <a:headEnd/>
            <a:tailEnd/>
          </a:ln>
        </p:spPr>
      </p:pic>
      <p:sp>
        <p:nvSpPr>
          <p:cNvPr id="2" name="TextBox 1">
            <a:extLst>
              <a:ext uri="{FF2B5EF4-FFF2-40B4-BE49-F238E27FC236}">
                <a16:creationId xmlns:a16="http://schemas.microsoft.com/office/drawing/2014/main" id="{C523F0A2-C1EF-4E38-8A3A-E65C3F01E2AC}"/>
              </a:ext>
            </a:extLst>
          </p:cNvPr>
          <p:cNvSpPr txBox="1"/>
          <p:nvPr/>
        </p:nvSpPr>
        <p:spPr>
          <a:xfrm>
            <a:off x="533400" y="228600"/>
            <a:ext cx="8229600" cy="1200329"/>
          </a:xfrm>
          <a:prstGeom prst="rect">
            <a:avLst/>
          </a:prstGeom>
          <a:noFill/>
        </p:spPr>
        <p:txBody>
          <a:bodyPr wrap="square" rtlCol="0">
            <a:spAutoFit/>
          </a:bodyPr>
          <a:lstStyle/>
          <a:p>
            <a:r>
              <a:rPr lang="en-US" dirty="0"/>
              <a:t>Wheeled machines will need a trench leading up to the bore entry long enough for the drill stem to sway and level out.  Drill rod guides are used to level and align the rods at the point of entry.  Adding and remove rods as necessary when boring the pilot hole and </a:t>
            </a:r>
            <a:r>
              <a:rPr lang="en-US" dirty="0" err="1"/>
              <a:t>backreaming</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1828800" y="228600"/>
            <a:ext cx="5786007" cy="3384645"/>
          </a:xfrm>
          <a:prstGeom prst="rect">
            <a:avLst/>
          </a:prstGeom>
          <a:noFill/>
          <a:ln w="9525">
            <a:noFill/>
            <a:miter lim="800000"/>
            <a:headEnd/>
            <a:tailEnd/>
          </a:ln>
        </p:spPr>
      </p:pic>
      <p:pic>
        <p:nvPicPr>
          <p:cNvPr id="3" name="Picture 2">
            <a:extLst>
              <a:ext uri="{FF2B5EF4-FFF2-40B4-BE49-F238E27FC236}">
                <a16:creationId xmlns:a16="http://schemas.microsoft.com/office/drawing/2014/main" id="{E2DA0854-5759-4896-BB11-085910253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886200"/>
            <a:ext cx="3032760" cy="22745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6" name="Picture 5" descr="http://www.undergroundequip.com/newsite/IMAGES/parts.25.jpg"/>
          <p:cNvPicPr/>
          <p:nvPr/>
        </p:nvPicPr>
        <p:blipFill>
          <a:blip r:embed="rId3" cstate="print"/>
          <a:srcRect t="3590" r="1164" b="7691"/>
          <a:stretch>
            <a:fillRect/>
          </a:stretch>
        </p:blipFill>
        <p:spPr bwMode="auto">
          <a:xfrm>
            <a:off x="4724400" y="696474"/>
            <a:ext cx="3657600" cy="2895600"/>
          </a:xfrm>
          <a:prstGeom prst="rect">
            <a:avLst/>
          </a:prstGeom>
          <a:noFill/>
          <a:ln w="9525">
            <a:noFill/>
            <a:miter lim="800000"/>
            <a:headEnd/>
            <a:tailEnd/>
          </a:ln>
        </p:spPr>
      </p:pic>
      <p:pic>
        <p:nvPicPr>
          <p:cNvPr id="9" name="Picture 8" descr="http://www.undergroundequip.com/newsite/IMAGES/parts.27.jpg"/>
          <p:cNvPicPr/>
          <p:nvPr/>
        </p:nvPicPr>
        <p:blipFill>
          <a:blip r:embed="rId4" cstate="print"/>
          <a:srcRect/>
          <a:stretch>
            <a:fillRect/>
          </a:stretch>
        </p:blipFill>
        <p:spPr bwMode="auto">
          <a:xfrm>
            <a:off x="2362200" y="533400"/>
            <a:ext cx="1981200" cy="2971800"/>
          </a:xfrm>
          <a:prstGeom prst="rect">
            <a:avLst/>
          </a:prstGeom>
          <a:noFill/>
          <a:ln w="9525">
            <a:noFill/>
            <a:miter lim="800000"/>
            <a:headEnd/>
            <a:tailEnd/>
          </a:ln>
        </p:spPr>
      </p:pic>
      <p:pic>
        <p:nvPicPr>
          <p:cNvPr id="10" name="Picture 9" descr="http://www.undergroundequip.com/newsite/IMAGES/parts.29.jpg"/>
          <p:cNvPicPr/>
          <p:nvPr/>
        </p:nvPicPr>
        <p:blipFill>
          <a:blip r:embed="rId5" cstate="print"/>
          <a:srcRect/>
          <a:stretch>
            <a:fillRect/>
          </a:stretch>
        </p:blipFill>
        <p:spPr bwMode="auto">
          <a:xfrm>
            <a:off x="609600" y="567520"/>
            <a:ext cx="1600200" cy="2861480"/>
          </a:xfrm>
          <a:prstGeom prst="rect">
            <a:avLst/>
          </a:prstGeom>
          <a:noFill/>
          <a:ln w="9525">
            <a:noFill/>
            <a:miter lim="800000"/>
            <a:headEnd/>
            <a:tailEnd/>
          </a:ln>
        </p:spPr>
      </p:pic>
      <p:pic>
        <p:nvPicPr>
          <p:cNvPr id="11" name="Picture 10" descr="http://www.undergroundequip.com/newsite/IMAGES/parts.31.jpg"/>
          <p:cNvPicPr/>
          <p:nvPr/>
        </p:nvPicPr>
        <p:blipFill>
          <a:blip r:embed="rId6" cstate="print"/>
          <a:srcRect t="816" b="1224"/>
          <a:stretch>
            <a:fillRect/>
          </a:stretch>
        </p:blipFill>
        <p:spPr bwMode="auto">
          <a:xfrm>
            <a:off x="762000" y="3609491"/>
            <a:ext cx="1295400" cy="2743200"/>
          </a:xfrm>
          <a:prstGeom prst="rect">
            <a:avLst/>
          </a:prstGeom>
          <a:noFill/>
          <a:ln w="9525">
            <a:noFill/>
            <a:miter lim="800000"/>
            <a:headEnd/>
            <a:tailEnd/>
          </a:ln>
        </p:spPr>
      </p:pic>
      <p:pic>
        <p:nvPicPr>
          <p:cNvPr id="12" name="Picture 11" descr="http://www.undergroundequip.com/newsite/IMAGES/parts.41.jpg"/>
          <p:cNvPicPr/>
          <p:nvPr/>
        </p:nvPicPr>
        <p:blipFill>
          <a:blip r:embed="rId7" cstate="print"/>
          <a:srcRect t="1443"/>
          <a:stretch>
            <a:fillRect/>
          </a:stretch>
        </p:blipFill>
        <p:spPr bwMode="auto">
          <a:xfrm>
            <a:off x="2933700" y="3727057"/>
            <a:ext cx="838200" cy="2667000"/>
          </a:xfrm>
          <a:prstGeom prst="rect">
            <a:avLst/>
          </a:prstGeom>
          <a:noFill/>
          <a:ln w="9525">
            <a:noFill/>
            <a:miter lim="800000"/>
            <a:headEnd/>
            <a:tailEnd/>
          </a:ln>
        </p:spPr>
      </p:pic>
      <p:pic>
        <p:nvPicPr>
          <p:cNvPr id="13" name="Picture 12" descr="http://www.undergroundequip.com/newsite/IMAGES/parts.39.jpg"/>
          <p:cNvPicPr/>
          <p:nvPr/>
        </p:nvPicPr>
        <p:blipFill>
          <a:blip r:embed="rId8" cstate="print"/>
          <a:srcRect/>
          <a:stretch>
            <a:fillRect/>
          </a:stretch>
        </p:blipFill>
        <p:spPr bwMode="auto">
          <a:xfrm>
            <a:off x="4838700" y="3745286"/>
            <a:ext cx="3429000" cy="2622645"/>
          </a:xfrm>
          <a:prstGeom prst="rect">
            <a:avLst/>
          </a:prstGeom>
          <a:noFill/>
          <a:ln w="9525">
            <a:noFill/>
            <a:miter lim="800000"/>
            <a:headEnd/>
            <a:tailEnd/>
          </a:ln>
        </p:spPr>
      </p:pic>
      <p:sp>
        <p:nvSpPr>
          <p:cNvPr id="2" name="TextBox 1">
            <a:extLst>
              <a:ext uri="{FF2B5EF4-FFF2-40B4-BE49-F238E27FC236}">
                <a16:creationId xmlns:a16="http://schemas.microsoft.com/office/drawing/2014/main" id="{1473B360-5031-43F2-AE4C-DA0E2C3B2302}"/>
              </a:ext>
            </a:extLst>
          </p:cNvPr>
          <p:cNvSpPr txBox="1"/>
          <p:nvPr/>
        </p:nvSpPr>
        <p:spPr>
          <a:xfrm>
            <a:off x="1981200" y="152400"/>
            <a:ext cx="5029200" cy="369332"/>
          </a:xfrm>
          <a:prstGeom prst="rect">
            <a:avLst/>
          </a:prstGeom>
          <a:noFill/>
        </p:spPr>
        <p:txBody>
          <a:bodyPr wrap="square" rtlCol="0">
            <a:spAutoFit/>
          </a:bodyPr>
          <a:lstStyle/>
          <a:p>
            <a:r>
              <a:rPr lang="en-US" dirty="0"/>
              <a:t>Some of the many Prairie Dog Accessories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2800" dirty="0">
                <a:solidFill>
                  <a:schemeClr val="accent6">
                    <a:lumMod val="50000"/>
                  </a:schemeClr>
                </a:solidFill>
              </a:rPr>
              <a:t>Thank You</a:t>
            </a:r>
            <a:br>
              <a:rPr lang="en-US" sz="2800" dirty="0">
                <a:solidFill>
                  <a:schemeClr val="accent6">
                    <a:lumMod val="50000"/>
                  </a:schemeClr>
                </a:solidFill>
              </a:rPr>
            </a:br>
            <a:br>
              <a:rPr lang="en-US" sz="2800" dirty="0">
                <a:solidFill>
                  <a:schemeClr val="accent6">
                    <a:lumMod val="50000"/>
                  </a:schemeClr>
                </a:solidFill>
              </a:rPr>
            </a:br>
            <a:r>
              <a:rPr lang="en-US" sz="2800" dirty="0">
                <a:solidFill>
                  <a:schemeClr val="accent6">
                    <a:lumMod val="50000"/>
                  </a:schemeClr>
                </a:solidFill>
              </a:rPr>
              <a:t>For further information please contact: </a:t>
            </a:r>
            <a:endParaRPr lang="en-US" sz="2800" dirty="0"/>
          </a:p>
        </p:txBody>
      </p:sp>
      <p:sp>
        <p:nvSpPr>
          <p:cNvPr id="9" name="Text Box 8"/>
          <p:cNvSpPr txBox="1">
            <a:spLocks noChangeArrowheads="1"/>
          </p:cNvSpPr>
          <p:nvPr/>
        </p:nvSpPr>
        <p:spPr bwMode="auto">
          <a:xfrm>
            <a:off x="1905000" y="2895600"/>
            <a:ext cx="5181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Arial" pitchFamily="34" charset="0"/>
            </a:endParaRPr>
          </a:p>
          <a:p>
            <a:pPr lvl="0" algn="ctr" fontAlgn="base">
              <a:spcBef>
                <a:spcPct val="0"/>
              </a:spcBef>
              <a:spcAft>
                <a:spcPct val="0"/>
              </a:spcAft>
            </a:pPr>
            <a:r>
              <a:rPr lang="en-US" sz="1400" b="1" dirty="0">
                <a:latin typeface="Times New Roman" pitchFamily="18" charset="0"/>
                <a:cs typeface="Arial" pitchFamily="34" charset="0"/>
              </a:rPr>
              <a:t>Tel: +281-448-8442</a:t>
            </a:r>
          </a:p>
          <a:p>
            <a:pPr lvl="0" algn="ctr" fontAlgn="base">
              <a:spcBef>
                <a:spcPct val="0"/>
              </a:spcBef>
              <a:spcAft>
                <a:spcPct val="0"/>
              </a:spcAft>
            </a:pPr>
            <a:r>
              <a:rPr lang="en-US" sz="1400" b="1" dirty="0">
                <a:latin typeface="Times New Roman" pitchFamily="18" charset="0"/>
                <a:cs typeface="Arial" pitchFamily="34" charset="0"/>
              </a:rPr>
              <a:t>Toll Free: 866-631-3786</a:t>
            </a:r>
          </a:p>
          <a:p>
            <a:pPr lvl="0" algn="ctr" fontAlgn="base">
              <a:spcBef>
                <a:spcPct val="0"/>
              </a:spcBef>
              <a:spcAft>
                <a:spcPct val="0"/>
              </a:spcAft>
            </a:pPr>
            <a:r>
              <a:rPr lang="en-US" sz="1400" b="1" dirty="0">
                <a:latin typeface="Times New Roman" pitchFamily="18" charset="0"/>
                <a:cs typeface="Arial" pitchFamily="34" charset="0"/>
              </a:rPr>
              <a:t>Fax: 281-448-5553</a:t>
            </a:r>
            <a:endParaRPr lang="en-US" sz="1400" b="1" dirty="0">
              <a:latin typeface="Times New Roman" pitchFamily="18" charset="0"/>
              <a:cs typeface="Arial" pitchFamily="34" charset="0"/>
              <a:hlinkClick r:id="rId2"/>
            </a:endParaRPr>
          </a:p>
          <a:p>
            <a:pPr lvl="0" algn="ctr" fontAlgn="base">
              <a:spcBef>
                <a:spcPct val="0"/>
              </a:spcBef>
              <a:spcAft>
                <a:spcPct val="0"/>
              </a:spcAft>
            </a:pPr>
            <a:r>
              <a:rPr lang="en-US" sz="1400" b="1" dirty="0">
                <a:latin typeface="Times New Roman" pitchFamily="18" charset="0"/>
                <a:cs typeface="Arial" pitchFamily="34" charset="0"/>
              </a:rPr>
              <a:t>Email: </a:t>
            </a:r>
            <a:r>
              <a:rPr lang="en-US" sz="1400" b="1" dirty="0">
                <a:latin typeface="Times New Roman" pitchFamily="18" charset="0"/>
                <a:cs typeface="Arial" pitchFamily="34" charset="0"/>
                <a:hlinkClick r:id="rId3"/>
              </a:rPr>
              <a:t>info@undergroundequip.com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59D6CDEC-6426-4D32-921E-8963C2C961CE}"/>
              </a:ext>
            </a:extLst>
          </p:cNvPr>
          <p:cNvPicPr/>
          <p:nvPr/>
        </p:nvPicPr>
        <p:blipFill>
          <a:blip r:embed="rId4" cstate="print"/>
          <a:srcRect l="684" t="5217"/>
          <a:stretch>
            <a:fillRect/>
          </a:stretch>
        </p:blipFill>
        <p:spPr bwMode="auto">
          <a:xfrm>
            <a:off x="3352800" y="2677235"/>
            <a:ext cx="2178239" cy="43672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normAutofit/>
          </a:bodyPr>
          <a:lstStyle/>
          <a:p>
            <a:r>
              <a:rPr lang="en-US" sz="3200" dirty="0">
                <a:solidFill>
                  <a:schemeClr val="accent6">
                    <a:lumMod val="50000"/>
                  </a:schemeClr>
                </a:solidFill>
              </a:rPr>
              <a:t>Advantages of Prairie Dog Boring Machines</a:t>
            </a:r>
          </a:p>
        </p:txBody>
      </p:sp>
      <p:pic>
        <p:nvPicPr>
          <p:cNvPr id="5" name="Picture 4"/>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sp>
        <p:nvSpPr>
          <p:cNvPr id="6" name="Title 1"/>
          <p:cNvSpPr txBox="1">
            <a:spLocks/>
          </p:cNvSpPr>
          <p:nvPr/>
        </p:nvSpPr>
        <p:spPr>
          <a:xfrm>
            <a:off x="457200" y="1066800"/>
            <a:ext cx="8229600" cy="4648200"/>
          </a:xfrm>
          <a:prstGeom prst="rect">
            <a:avLst/>
          </a:prstGeom>
        </p:spPr>
        <p:txBody>
          <a:bodyPr vert="horz" lIns="91440" tIns="45720" rIns="91440" bIns="45720" rtlCol="0" anchor="t">
            <a:noAutofit/>
          </a:bodyPr>
          <a:lstStyle/>
          <a:p>
            <a:pPr marL="292100" lvl="0" indent="-177800">
              <a:spcBef>
                <a:spcPct val="0"/>
              </a:spcBef>
              <a:buFont typeface="Arial" pitchFamily="34" charset="0"/>
              <a:buChar char="•"/>
            </a:pPr>
            <a:r>
              <a:rPr lang="en-US" dirty="0"/>
              <a:t>Small, lightweight and inexpensive compared to competitive products</a:t>
            </a:r>
          </a:p>
          <a:p>
            <a:pPr marL="292100" lvl="0" indent="-177800">
              <a:spcBef>
                <a:spcPct val="0"/>
              </a:spcBef>
              <a:buFont typeface="Arial" pitchFamily="34" charset="0"/>
              <a:buChar char="•"/>
            </a:pPr>
            <a:r>
              <a:rPr lang="en-US" dirty="0"/>
              <a:t>Carbide tipped bits and Back Reamers allow the machine to handle boring through the toughest conditions (including rocks)</a:t>
            </a:r>
          </a:p>
          <a:p>
            <a:pPr marL="292100" lvl="0" indent="-177800">
              <a:spcBef>
                <a:spcPct val="0"/>
              </a:spcBef>
              <a:buFont typeface="Arial" pitchFamily="34" charset="0"/>
              <a:buChar char="•"/>
            </a:pPr>
            <a:r>
              <a:rPr kumimoji="0" lang="en-US" b="0" i="0" u="none" strike="noStrike" kern="1200" cap="none" spc="0" normalizeH="0" baseline="0" noProof="0" dirty="0">
                <a:ln>
                  <a:noFill/>
                </a:ln>
                <a:solidFill>
                  <a:schemeClr val="tx1"/>
                </a:solidFill>
                <a:effectLst/>
                <a:uLnTx/>
                <a:uFillTx/>
                <a:latin typeface="+mj-lt"/>
                <a:ea typeface="+mj-ea"/>
                <a:cs typeface="+mj-cs"/>
              </a:rPr>
              <a:t>Very low operating costs </a:t>
            </a:r>
          </a:p>
          <a:p>
            <a:pPr marL="292100" lvl="0" indent="-177800">
              <a:spcBef>
                <a:spcPct val="0"/>
              </a:spcBef>
              <a:buFont typeface="Arial" pitchFamily="34" charset="0"/>
              <a:buChar char="•"/>
            </a:pPr>
            <a:r>
              <a:rPr lang="en-US" dirty="0">
                <a:latin typeface="+mj-lt"/>
                <a:ea typeface="+mj-ea"/>
                <a:cs typeface="+mj-cs"/>
              </a:rPr>
              <a:t>Easy to operate, </a:t>
            </a:r>
            <a:r>
              <a:rPr lang="en-US" noProof="0" dirty="0">
                <a:latin typeface="+mj-lt"/>
                <a:ea typeface="+mj-ea"/>
                <a:cs typeface="+mj-cs"/>
              </a:rPr>
              <a:t>1-2 operators can handle and operate the machines (except for the heavier models)</a:t>
            </a:r>
          </a:p>
          <a:p>
            <a:pPr marL="292100" lvl="0" indent="-177800">
              <a:spcBef>
                <a:spcPct val="0"/>
              </a:spcBef>
              <a:buFont typeface="Arial" pitchFamily="34" charset="0"/>
              <a:buChar char="•"/>
            </a:pPr>
            <a:r>
              <a:rPr kumimoji="0" lang="en-US" b="0" i="0" u="none" strike="noStrike" kern="1200" cap="none" spc="0" normalizeH="0" baseline="0" dirty="0">
                <a:ln>
                  <a:noFill/>
                </a:ln>
                <a:solidFill>
                  <a:schemeClr val="tx1"/>
                </a:solidFill>
                <a:effectLst/>
                <a:uLnTx/>
                <a:uFillTx/>
                <a:latin typeface="+mj-lt"/>
                <a:ea typeface="+mj-ea"/>
                <a:cs typeface="+mj-cs"/>
              </a:rPr>
              <a:t>Ideal</a:t>
            </a:r>
            <a:r>
              <a:rPr kumimoji="0" lang="en-US" b="0" i="0" u="none" strike="noStrike" kern="1200" cap="none" spc="0" normalizeH="0" dirty="0">
                <a:ln>
                  <a:noFill/>
                </a:ln>
                <a:solidFill>
                  <a:schemeClr val="tx1"/>
                </a:solidFill>
                <a:effectLst/>
                <a:uLnTx/>
                <a:uFillTx/>
                <a:latin typeface="+mj-lt"/>
                <a:ea typeface="+mj-ea"/>
                <a:cs typeface="+mj-cs"/>
              </a:rPr>
              <a:t> machines for non destructive boring with </a:t>
            </a:r>
            <a:r>
              <a:rPr lang="en-US" dirty="0">
                <a:latin typeface="+mj-lt"/>
                <a:ea typeface="+mj-ea"/>
                <a:cs typeface="+mj-cs"/>
              </a:rPr>
              <a:t>Low Environmental Impact, No road cuts required. </a:t>
            </a:r>
          </a:p>
          <a:p>
            <a:pPr marL="292100" indent="-177800">
              <a:spcBef>
                <a:spcPct val="0"/>
              </a:spcBef>
              <a:buFont typeface="Arial" pitchFamily="34" charset="0"/>
              <a:buChar char="•"/>
            </a:pPr>
            <a:r>
              <a:rPr lang="en-US" dirty="0">
                <a:latin typeface="+mj-lt"/>
                <a:ea typeface="+mj-ea"/>
                <a:cs typeface="+mj-cs"/>
              </a:rPr>
              <a:t>Sturdy Frames and long operational life</a:t>
            </a:r>
          </a:p>
          <a:p>
            <a:pPr marL="292100" indent="-177800">
              <a:spcBef>
                <a:spcPct val="0"/>
              </a:spcBef>
              <a:buFont typeface="Arial" pitchFamily="34" charset="0"/>
              <a:buChar char="•"/>
            </a:pPr>
            <a:r>
              <a:rPr lang="en-US" dirty="0">
                <a:latin typeface="+mj-lt"/>
                <a:ea typeface="+mj-ea"/>
                <a:cs typeface="+mj-cs"/>
              </a:rPr>
              <a:t>Operates Above or Below Ground</a:t>
            </a:r>
          </a:p>
          <a:p>
            <a:pPr marL="292100" indent="-177800">
              <a:spcBef>
                <a:spcPct val="0"/>
              </a:spcBef>
              <a:buFont typeface="Arial" pitchFamily="34" charset="0"/>
              <a:buChar char="•"/>
            </a:pPr>
            <a:r>
              <a:rPr lang="en-US" dirty="0">
                <a:latin typeface="+mj-lt"/>
                <a:ea typeface="+mj-ea"/>
                <a:cs typeface="+mj-cs"/>
              </a:rPr>
              <a:t>Best suited for :</a:t>
            </a:r>
          </a:p>
          <a:p>
            <a:pPr marL="749300" lvl="1" indent="-177800">
              <a:spcBef>
                <a:spcPct val="0"/>
              </a:spcBef>
              <a:buFont typeface="Arial" pitchFamily="34" charset="0"/>
              <a:buChar char="•"/>
            </a:pPr>
            <a:r>
              <a:rPr lang="en-US" dirty="0">
                <a:latin typeface="+mj-lt"/>
                <a:ea typeface="+mj-ea"/>
                <a:cs typeface="+mj-cs"/>
              </a:rPr>
              <a:t>Laying water and sewerage lines</a:t>
            </a:r>
          </a:p>
          <a:p>
            <a:pPr marL="749300" lvl="1" indent="-177800">
              <a:spcBef>
                <a:spcPct val="0"/>
              </a:spcBef>
              <a:buFont typeface="Arial" pitchFamily="34" charset="0"/>
              <a:buChar char="•"/>
            </a:pPr>
            <a:r>
              <a:rPr lang="en-US" dirty="0">
                <a:latin typeface="+mj-lt"/>
                <a:ea typeface="+mj-ea"/>
                <a:cs typeface="+mj-cs"/>
              </a:rPr>
              <a:t>Electrical conduits and wires	</a:t>
            </a:r>
          </a:p>
          <a:p>
            <a:pPr marL="749300" lvl="1" indent="-177800">
              <a:spcBef>
                <a:spcPct val="0"/>
              </a:spcBef>
              <a:buFont typeface="Arial" pitchFamily="34" charset="0"/>
              <a:buChar char="•"/>
            </a:pPr>
            <a:r>
              <a:rPr lang="en-US" dirty="0">
                <a:latin typeface="+mj-lt"/>
                <a:ea typeface="+mj-ea"/>
                <a:cs typeface="+mj-cs"/>
              </a:rPr>
              <a:t>Irrigation lines and conduits/pipes</a:t>
            </a:r>
          </a:p>
          <a:p>
            <a:pPr marL="749300" lvl="1" indent="-177800">
              <a:spcBef>
                <a:spcPct val="0"/>
              </a:spcBef>
              <a:buFont typeface="Arial" pitchFamily="34" charset="0"/>
              <a:buChar char="•"/>
            </a:pPr>
            <a:r>
              <a:rPr lang="en-US" dirty="0">
                <a:latin typeface="+mj-lt"/>
                <a:ea typeface="+mj-ea"/>
                <a:cs typeface="+mj-cs"/>
              </a:rPr>
              <a:t>Telephone lines</a:t>
            </a:r>
          </a:p>
          <a:p>
            <a:pPr marL="749300" lvl="1" indent="-177800">
              <a:spcBef>
                <a:spcPct val="0"/>
              </a:spcBef>
              <a:buFont typeface="Arial" pitchFamily="34" charset="0"/>
              <a:buChar char="•"/>
            </a:pPr>
            <a:r>
              <a:rPr lang="en-US" dirty="0">
                <a:latin typeface="+mj-lt"/>
                <a:ea typeface="+mj-ea"/>
                <a:cs typeface="+mj-cs"/>
              </a:rPr>
              <a:t>Gas lines 	</a:t>
            </a:r>
          </a:p>
          <a:p>
            <a:pPr marL="749300" lvl="1" indent="-177800">
              <a:spcBef>
                <a:spcPct val="0"/>
              </a:spcBef>
              <a:buFont typeface="Arial" pitchFamily="34" charset="0"/>
              <a:buChar char="•"/>
            </a:pPr>
            <a:r>
              <a:rPr lang="en-US" dirty="0">
                <a:latin typeface="+mj-lt"/>
                <a:ea typeface="+mj-ea"/>
                <a:cs typeface="+mj-cs"/>
              </a:rPr>
              <a:t>Parks</a:t>
            </a:r>
          </a:p>
          <a:p>
            <a:pPr marL="292100" indent="-177800">
              <a:spcBef>
                <a:spcPct val="0"/>
              </a:spcBef>
              <a:buFont typeface="Arial" pitchFamily="34" charset="0"/>
              <a:buChar char="•"/>
            </a:pPr>
            <a:endParaRPr lang="en-US" dirty="0">
              <a:latin typeface="+mj-lt"/>
              <a:ea typeface="+mj-ea"/>
              <a:cs typeface="+mj-cs"/>
            </a:endParaRPr>
          </a:p>
          <a:p>
            <a:pPr marL="292100" lvl="0" indent="-177800">
              <a:spcBef>
                <a:spcPct val="0"/>
              </a:spcBef>
              <a:buFont typeface="Arial" pitchFamily="34" charset="0"/>
              <a:buChar char="•"/>
            </a:pP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chemeClr val="accent6">
                    <a:lumMod val="50000"/>
                  </a:schemeClr>
                </a:solidFill>
              </a:rPr>
              <a:t>Criteria for selection</a:t>
            </a:r>
          </a:p>
        </p:txBody>
      </p:sp>
      <p:pic>
        <p:nvPicPr>
          <p:cNvPr id="4" name="Picture 3" descr="C:\Users\KLC\Desktop\logos &amp; Pics for boards\Qulite Logo.jpg"/>
          <p:cNvPicPr/>
          <p:nvPr/>
        </p:nvPicPr>
        <p:blipFill>
          <a:blip r:embed="rId2" cstate="print"/>
          <a:srcRect/>
          <a:stretch>
            <a:fillRect/>
          </a:stretch>
        </p:blipFill>
        <p:spPr bwMode="auto">
          <a:xfrm>
            <a:off x="228600" y="6327633"/>
            <a:ext cx="1462841" cy="504967"/>
          </a:xfrm>
          <a:prstGeom prst="rect">
            <a:avLst/>
          </a:prstGeom>
          <a:noFill/>
          <a:ln w="9525">
            <a:noFill/>
            <a:miter lim="800000"/>
            <a:headEnd/>
            <a:tailEnd/>
          </a:ln>
        </p:spPr>
      </p:pic>
      <p:pic>
        <p:nvPicPr>
          <p:cNvPr id="5" name="Picture 4"/>
          <p:cNvPicPr/>
          <p:nvPr/>
        </p:nvPicPr>
        <p:blipFill>
          <a:blip r:embed="rId3" cstate="print"/>
          <a:srcRect l="684" t="5217"/>
          <a:stretch>
            <a:fillRect/>
          </a:stretch>
        </p:blipFill>
        <p:spPr bwMode="auto">
          <a:xfrm>
            <a:off x="6889561" y="6383171"/>
            <a:ext cx="2178239" cy="436729"/>
          </a:xfrm>
          <a:prstGeom prst="rect">
            <a:avLst/>
          </a:prstGeom>
          <a:noFill/>
          <a:ln w="9525">
            <a:noFill/>
            <a:miter lim="800000"/>
            <a:headEnd/>
            <a:tailEnd/>
          </a:ln>
        </p:spPr>
      </p:pic>
      <p:sp>
        <p:nvSpPr>
          <p:cNvPr id="6" name="Title 1"/>
          <p:cNvSpPr txBox="1">
            <a:spLocks/>
          </p:cNvSpPr>
          <p:nvPr/>
        </p:nvSpPr>
        <p:spPr>
          <a:xfrm>
            <a:off x="457200" y="685800"/>
            <a:ext cx="82296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The machines</a:t>
            </a:r>
            <a:r>
              <a:rPr kumimoji="0" lang="en-US" b="0" i="0" u="none" strike="noStrike" kern="1200" cap="none" spc="0" normalizeH="0" noProof="0" dirty="0">
                <a:ln>
                  <a:noFill/>
                </a:ln>
                <a:solidFill>
                  <a:schemeClr val="tx1"/>
                </a:solidFill>
                <a:effectLst/>
                <a:uLnTx/>
                <a:uFillTx/>
                <a:latin typeface="+mj-lt"/>
                <a:ea typeface="+mj-ea"/>
                <a:cs typeface="+mj-cs"/>
              </a:rPr>
              <a:t> are sorted on the basis of bore </a:t>
            </a:r>
            <a:r>
              <a:rPr kumimoji="0" lang="en-US" b="0" i="0" u="none" strike="noStrike" kern="1200" cap="none" spc="0" normalizeH="0" noProof="0" dirty="0" err="1">
                <a:ln>
                  <a:noFill/>
                </a:ln>
                <a:solidFill>
                  <a:schemeClr val="tx1"/>
                </a:solidFill>
                <a:effectLst/>
                <a:uLnTx/>
                <a:uFillTx/>
                <a:latin typeface="+mj-lt"/>
                <a:ea typeface="+mj-ea"/>
                <a:cs typeface="+mj-cs"/>
              </a:rPr>
              <a:t>dia</a:t>
            </a:r>
            <a:r>
              <a:rPr lang="en-US" dirty="0">
                <a:latin typeface="+mj-lt"/>
                <a:ea typeface="+mj-ea"/>
                <a:cs typeface="+mj-cs"/>
              </a:rPr>
              <a:t>, bore length and </a:t>
            </a:r>
            <a:r>
              <a:rPr kumimoji="0" lang="en-US" b="0" i="0" u="none" strike="noStrike" kern="1200" cap="none" spc="0" normalizeH="0" noProof="0" dirty="0">
                <a:ln>
                  <a:noFill/>
                </a:ln>
                <a:solidFill>
                  <a:schemeClr val="tx1"/>
                </a:solidFill>
                <a:effectLst/>
                <a:uLnTx/>
                <a:uFillTx/>
                <a:latin typeface="+mj-lt"/>
                <a:ea typeface="+mj-ea"/>
                <a:cs typeface="+mj-cs"/>
              </a:rPr>
              <a:t>engine power</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154356471"/>
              </p:ext>
            </p:extLst>
          </p:nvPr>
        </p:nvGraphicFramePr>
        <p:xfrm>
          <a:off x="152400" y="1295400"/>
          <a:ext cx="8839200" cy="4726259"/>
        </p:xfrm>
        <a:graphic>
          <a:graphicData uri="http://schemas.openxmlformats.org/drawingml/2006/table">
            <a:tbl>
              <a:tblPr firstRow="1" bandRow="1">
                <a:tableStyleId>{5C22544A-7EE6-4342-B048-85BDC9FD1C3A}</a:tableStyleId>
              </a:tblPr>
              <a:tblGrid>
                <a:gridCol w="909981">
                  <a:extLst>
                    <a:ext uri="{9D8B030D-6E8A-4147-A177-3AD203B41FA5}">
                      <a16:colId xmlns:a16="http://schemas.microsoft.com/office/drawing/2014/main" val="20000"/>
                    </a:ext>
                  </a:extLst>
                </a:gridCol>
                <a:gridCol w="909981">
                  <a:extLst>
                    <a:ext uri="{9D8B030D-6E8A-4147-A177-3AD203B41FA5}">
                      <a16:colId xmlns:a16="http://schemas.microsoft.com/office/drawing/2014/main" val="20001"/>
                    </a:ext>
                  </a:extLst>
                </a:gridCol>
                <a:gridCol w="734662">
                  <a:extLst>
                    <a:ext uri="{9D8B030D-6E8A-4147-A177-3AD203B41FA5}">
                      <a16:colId xmlns:a16="http://schemas.microsoft.com/office/drawing/2014/main" val="20002"/>
                    </a:ext>
                  </a:extLst>
                </a:gridCol>
                <a:gridCol w="1051903">
                  <a:extLst>
                    <a:ext uri="{9D8B030D-6E8A-4147-A177-3AD203B41FA5}">
                      <a16:colId xmlns:a16="http://schemas.microsoft.com/office/drawing/2014/main" val="20003"/>
                    </a:ext>
                  </a:extLst>
                </a:gridCol>
                <a:gridCol w="971427">
                  <a:extLst>
                    <a:ext uri="{9D8B030D-6E8A-4147-A177-3AD203B41FA5}">
                      <a16:colId xmlns:a16="http://schemas.microsoft.com/office/drawing/2014/main" val="20004"/>
                    </a:ext>
                  </a:extLst>
                </a:gridCol>
                <a:gridCol w="4261246">
                  <a:extLst>
                    <a:ext uri="{9D8B030D-6E8A-4147-A177-3AD203B41FA5}">
                      <a16:colId xmlns:a16="http://schemas.microsoft.com/office/drawing/2014/main" val="20005"/>
                    </a:ext>
                  </a:extLst>
                </a:gridCol>
              </a:tblGrid>
              <a:tr h="669073">
                <a:tc>
                  <a:txBody>
                    <a:bodyPr/>
                    <a:lstStyle/>
                    <a:p>
                      <a:pPr algn="ctr"/>
                      <a:r>
                        <a:rPr lang="en-US" dirty="0"/>
                        <a:t>Model</a:t>
                      </a:r>
                    </a:p>
                  </a:txBody>
                  <a:tcPr anchor="ctr"/>
                </a:tc>
                <a:tc>
                  <a:txBody>
                    <a:bodyPr/>
                    <a:lstStyle/>
                    <a:p>
                      <a:pPr algn="ctr"/>
                      <a:r>
                        <a:rPr lang="en-US" dirty="0"/>
                        <a:t>Weight</a:t>
                      </a:r>
                    </a:p>
                  </a:txBody>
                  <a:tcPr anchor="ctr"/>
                </a:tc>
                <a:tc>
                  <a:txBody>
                    <a:bodyPr/>
                    <a:lstStyle/>
                    <a:p>
                      <a:pPr algn="ctr"/>
                      <a:r>
                        <a:rPr lang="en-US" dirty="0"/>
                        <a:t>Bore </a:t>
                      </a:r>
                      <a:r>
                        <a:rPr lang="en-US" dirty="0" err="1"/>
                        <a:t>Dia</a:t>
                      </a:r>
                      <a:endParaRPr lang="en-US" dirty="0"/>
                    </a:p>
                  </a:txBody>
                  <a:tcPr anchor="ctr"/>
                </a:tc>
                <a:tc>
                  <a:txBody>
                    <a:bodyPr/>
                    <a:lstStyle/>
                    <a:p>
                      <a:pPr algn="ctr"/>
                      <a:r>
                        <a:rPr lang="en-US" dirty="0"/>
                        <a:t>Bore Length</a:t>
                      </a:r>
                    </a:p>
                  </a:txBody>
                  <a:tcPr anchor="ctr"/>
                </a:tc>
                <a:tc>
                  <a:txBody>
                    <a:bodyPr/>
                    <a:lstStyle/>
                    <a:p>
                      <a:pPr algn="ctr"/>
                      <a:r>
                        <a:rPr lang="en-US" dirty="0"/>
                        <a:t>Engine Power</a:t>
                      </a:r>
                    </a:p>
                  </a:txBody>
                  <a:tcPr anchor="ctr"/>
                </a:tc>
                <a:tc>
                  <a:txBody>
                    <a:bodyPr/>
                    <a:lstStyle/>
                    <a:p>
                      <a:pPr algn="ctr"/>
                      <a:r>
                        <a:rPr lang="en-US" dirty="0"/>
                        <a:t>Type</a:t>
                      </a:r>
                    </a:p>
                  </a:txBody>
                  <a:tcPr anchor="ctr"/>
                </a:tc>
                <a:extLst>
                  <a:ext uri="{0D108BD9-81ED-4DB2-BD59-A6C34878D82A}">
                    <a16:rowId xmlns:a16="http://schemas.microsoft.com/office/drawing/2014/main" val="10000"/>
                  </a:ext>
                </a:extLst>
              </a:tr>
              <a:tr h="446049">
                <a:tc>
                  <a:txBody>
                    <a:bodyPr/>
                    <a:lstStyle/>
                    <a:p>
                      <a:pPr marL="0" marR="0" algn="l">
                        <a:lnSpc>
                          <a:spcPts val="2900"/>
                        </a:lnSpc>
                        <a:spcBef>
                          <a:spcPts val="0"/>
                        </a:spcBef>
                        <a:spcAft>
                          <a:spcPts val="0"/>
                        </a:spcAft>
                      </a:pPr>
                      <a:r>
                        <a:rPr lang="en-US" sz="1400" kern="1200" dirty="0">
                          <a:solidFill>
                            <a:schemeClr val="dk1"/>
                          </a:solidFill>
                          <a:latin typeface="Arial"/>
                          <a:ea typeface="Calibri"/>
                          <a:cs typeface="Times New Roman"/>
                        </a:rPr>
                        <a:t>140HW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26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2”-5”</a:t>
                      </a:r>
                      <a:endParaRPr lang="en-US" sz="900" dirty="0">
                        <a:latin typeface="Calibri"/>
                        <a:ea typeface="Calibri"/>
                        <a:cs typeface="Times New Roman"/>
                      </a:endParaRPr>
                    </a:p>
                  </a:txBody>
                  <a:tcPr marL="58220" marR="5822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50 feet</a:t>
                      </a:r>
                    </a:p>
                  </a:txBody>
                  <a:tcPr anchor="ctr"/>
                </a:tc>
                <a:tc>
                  <a:txBody>
                    <a:bodyPr/>
                    <a:lstStyle/>
                    <a:p>
                      <a:pPr algn="ctr"/>
                      <a:r>
                        <a:rPr lang="en-US" sz="1400" kern="1200" dirty="0">
                          <a:solidFill>
                            <a:schemeClr val="dk1"/>
                          </a:solidFill>
                          <a:latin typeface="Arial"/>
                          <a:ea typeface="Calibri"/>
                          <a:cs typeface="Times New Roman"/>
                        </a:rPr>
                        <a:t>1.4 HP</a:t>
                      </a:r>
                    </a:p>
                  </a:txBody>
                  <a:tcPr anchor="ctr"/>
                </a:tc>
                <a:tc>
                  <a:txBody>
                    <a:bodyPr/>
                    <a:lstStyle/>
                    <a:p>
                      <a:pPr algn="l"/>
                      <a:r>
                        <a:rPr lang="en-US" sz="1200" kern="1200" dirty="0">
                          <a:solidFill>
                            <a:schemeClr val="dk1"/>
                          </a:solidFill>
                          <a:latin typeface="Arial"/>
                          <a:ea typeface="Calibri"/>
                          <a:cs typeface="Times New Roman"/>
                        </a:rPr>
                        <a:t>Hand held,</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Two cycle Engine sealed spur gear with centrifugal clutch </a:t>
                      </a:r>
                    </a:p>
                  </a:txBody>
                  <a:tcPr anchor="ctr"/>
                </a:tc>
                <a:extLst>
                  <a:ext uri="{0D108BD9-81ED-4DB2-BD59-A6C34878D82A}">
                    <a16:rowId xmlns:a16="http://schemas.microsoft.com/office/drawing/2014/main" val="10001"/>
                  </a:ext>
                </a:extLst>
              </a:tr>
              <a:tr h="399586">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500RTW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135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2”-6” </a:t>
                      </a:r>
                      <a:endParaRPr lang="en-US" sz="900" dirty="0">
                        <a:latin typeface="Calibri"/>
                        <a:ea typeface="Calibri"/>
                        <a:cs typeface="Times New Roman"/>
                      </a:endParaRPr>
                    </a:p>
                  </a:txBody>
                  <a:tcPr marL="58220" marR="58220" marT="0" marB="0" anchor="ctr"/>
                </a:tc>
                <a:tc>
                  <a:txBody>
                    <a:bodyPr/>
                    <a:lstStyle/>
                    <a:p>
                      <a:pPr algn="ctr"/>
                      <a:r>
                        <a:rPr lang="en-US" sz="1400" kern="1200" dirty="0">
                          <a:solidFill>
                            <a:schemeClr val="dk1"/>
                          </a:solidFill>
                          <a:latin typeface="Arial"/>
                          <a:ea typeface="Calibri"/>
                          <a:cs typeface="Times New Roman"/>
                        </a:rPr>
                        <a:t>100 feet</a:t>
                      </a:r>
                    </a:p>
                  </a:txBody>
                  <a:tcPr anchor="ctr"/>
                </a:tc>
                <a:tc>
                  <a:txBody>
                    <a:bodyPr/>
                    <a:lstStyle/>
                    <a:p>
                      <a:pPr algn="ctr"/>
                      <a:r>
                        <a:rPr lang="en-US" sz="1400" kern="1200" dirty="0">
                          <a:solidFill>
                            <a:schemeClr val="dk1"/>
                          </a:solidFill>
                          <a:latin typeface="Arial"/>
                          <a:ea typeface="Calibri"/>
                          <a:cs typeface="Times New Roman"/>
                        </a:rPr>
                        <a:t>5.5 HP</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a:ea typeface="Calibri"/>
                          <a:cs typeface="Times New Roman"/>
                        </a:rPr>
                        <a:t>Wheel</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Mounted</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Sealed spur gear with centrifugal clutch </a:t>
                      </a:r>
                    </a:p>
                  </a:txBody>
                  <a:tcPr anchor="ctr"/>
                </a:tc>
                <a:extLst>
                  <a:ext uri="{0D108BD9-81ED-4DB2-BD59-A6C34878D82A}">
                    <a16:rowId xmlns:a16="http://schemas.microsoft.com/office/drawing/2014/main" val="10002"/>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500TW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150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2”-6” </a:t>
                      </a:r>
                      <a:endParaRPr lang="en-US" sz="900" dirty="0">
                        <a:latin typeface="Calibri"/>
                        <a:ea typeface="Calibri"/>
                        <a:cs typeface="Times New Roman"/>
                      </a:endParaRPr>
                    </a:p>
                  </a:txBody>
                  <a:tcPr marL="58220" marR="5822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100 feet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5.5 HP</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a:ea typeface="Calibri"/>
                          <a:cs typeface="Times New Roman"/>
                        </a:rPr>
                        <a:t>Rail</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Mounted</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Sealed spur gear with centrifugal clutch,</a:t>
                      </a:r>
                      <a:r>
                        <a:rPr lang="en-US" sz="1200" kern="1200" baseline="0" dirty="0">
                          <a:solidFill>
                            <a:schemeClr val="dk1"/>
                          </a:solidFill>
                          <a:latin typeface="Arial"/>
                          <a:ea typeface="Calibri"/>
                          <a:cs typeface="Times New Roman"/>
                        </a:rPr>
                        <a:t> rack and pinion advance</a:t>
                      </a:r>
                      <a:endParaRPr lang="en-US" sz="1200" kern="1200" dirty="0">
                        <a:solidFill>
                          <a:schemeClr val="dk1"/>
                        </a:solidFill>
                        <a:latin typeface="Arial"/>
                        <a:ea typeface="Calibri"/>
                        <a:cs typeface="Times New Roman"/>
                      </a:endParaRPr>
                    </a:p>
                  </a:txBody>
                  <a:tcPr anchor="ctr"/>
                </a:tc>
                <a:extLst>
                  <a:ext uri="{0D108BD9-81ED-4DB2-BD59-A6C34878D82A}">
                    <a16:rowId xmlns:a16="http://schemas.microsoft.com/office/drawing/2014/main" val="10003"/>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700TWG</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135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2”-8” </a:t>
                      </a:r>
                      <a:endParaRPr lang="en-US" sz="900" dirty="0">
                        <a:latin typeface="Calibri"/>
                        <a:ea typeface="Calibri"/>
                        <a:cs typeface="Times New Roman"/>
                      </a:endParaRPr>
                    </a:p>
                  </a:txBody>
                  <a:tcPr marL="58220" marR="5822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100 feet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6.5 HP</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a:ea typeface="Calibri"/>
                          <a:cs typeface="Times New Roman"/>
                        </a:rPr>
                        <a:t>Rail</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Mounted</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Sealed spur gear with centrifugal clutch,</a:t>
                      </a:r>
                      <a:r>
                        <a:rPr lang="en-US" sz="1200" kern="1200" baseline="0" dirty="0">
                          <a:solidFill>
                            <a:schemeClr val="dk1"/>
                          </a:solidFill>
                          <a:latin typeface="Arial"/>
                          <a:ea typeface="Calibri"/>
                          <a:cs typeface="Times New Roman"/>
                        </a:rPr>
                        <a:t> rack and pinion advance. 5.5 feet long, compact model</a:t>
                      </a:r>
                      <a:endParaRPr lang="en-US" sz="1200" kern="1200" dirty="0">
                        <a:solidFill>
                          <a:schemeClr val="dk1"/>
                        </a:solidFill>
                        <a:latin typeface="Arial"/>
                        <a:ea typeface="Calibri"/>
                        <a:cs typeface="Times New Roman"/>
                      </a:endParaRPr>
                    </a:p>
                  </a:txBody>
                  <a:tcPr anchor="ctr"/>
                </a:tc>
                <a:extLst>
                  <a:ext uri="{0D108BD9-81ED-4DB2-BD59-A6C34878D82A}">
                    <a16:rowId xmlns:a16="http://schemas.microsoft.com/office/drawing/2014/main" val="1876945415"/>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700TWA</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325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2”-14” </a:t>
                      </a:r>
                      <a:endParaRPr lang="en-US" sz="900" dirty="0">
                        <a:latin typeface="Calibri"/>
                        <a:ea typeface="Calibri"/>
                        <a:cs typeface="Times New Roman"/>
                      </a:endParaRPr>
                    </a:p>
                  </a:txBody>
                  <a:tcPr marL="58220" marR="58220" marT="0" marB="0" anchor="ctr"/>
                </a:tc>
                <a:tc>
                  <a:txBody>
                    <a:bodyPr/>
                    <a:lstStyle/>
                    <a:p>
                      <a:pPr algn="ctr"/>
                      <a:r>
                        <a:rPr lang="en-US" sz="1400" kern="1200" dirty="0">
                          <a:solidFill>
                            <a:schemeClr val="dk1"/>
                          </a:solidFill>
                          <a:latin typeface="Arial"/>
                          <a:ea typeface="Calibri"/>
                          <a:cs typeface="Times New Roman"/>
                        </a:rPr>
                        <a:t>150 feet</a:t>
                      </a:r>
                    </a:p>
                  </a:txBody>
                  <a:tcPr anchor="ctr"/>
                </a:tc>
                <a:tc>
                  <a:txBody>
                    <a:bodyPr/>
                    <a:lstStyle/>
                    <a:p>
                      <a:pPr algn="ctr"/>
                      <a:r>
                        <a:rPr lang="en-US" sz="1400" kern="1200" dirty="0">
                          <a:solidFill>
                            <a:schemeClr val="dk1"/>
                          </a:solidFill>
                          <a:latin typeface="Arial"/>
                          <a:ea typeface="Calibri"/>
                          <a:cs typeface="Times New Roman"/>
                        </a:rPr>
                        <a:t>9 hp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a:ea typeface="Calibri"/>
                          <a:cs typeface="Times New Roman"/>
                        </a:rPr>
                        <a:t>Rail Mounted, Rotary vein Air</a:t>
                      </a:r>
                      <a:r>
                        <a:rPr lang="en-US" sz="1200" kern="1200" baseline="0" dirty="0">
                          <a:solidFill>
                            <a:schemeClr val="dk1"/>
                          </a:solidFill>
                          <a:latin typeface="Arial"/>
                          <a:ea typeface="Calibri"/>
                          <a:cs typeface="Times New Roman"/>
                        </a:rPr>
                        <a:t> Motor, </a:t>
                      </a:r>
                      <a:r>
                        <a:rPr lang="en-US" sz="1200" kern="1200" dirty="0">
                          <a:solidFill>
                            <a:schemeClr val="dk1"/>
                          </a:solidFill>
                          <a:latin typeface="Arial"/>
                          <a:ea typeface="Calibri"/>
                          <a:cs typeface="Times New Roman"/>
                        </a:rPr>
                        <a:t>Planetary Transmission with Forward and Reverse Rack &amp; Pinion advance </a:t>
                      </a:r>
                    </a:p>
                  </a:txBody>
                  <a:tcPr anchor="ctr"/>
                </a:tc>
                <a:extLst>
                  <a:ext uri="{0D108BD9-81ED-4DB2-BD59-A6C34878D82A}">
                    <a16:rowId xmlns:a16="http://schemas.microsoft.com/office/drawing/2014/main" val="10004"/>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900RTW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210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2”-14” </a:t>
                      </a:r>
                      <a:endParaRPr lang="en-US" sz="900" dirty="0">
                        <a:latin typeface="Calibri"/>
                        <a:ea typeface="Calibri"/>
                        <a:cs typeface="Times New Roman"/>
                      </a:endParaRPr>
                    </a:p>
                  </a:txBody>
                  <a:tcPr marL="58220" marR="58220" marT="0" marB="0" anchor="ctr"/>
                </a:tc>
                <a:tc>
                  <a:txBody>
                    <a:bodyPr/>
                    <a:lstStyle/>
                    <a:p>
                      <a:pPr algn="ctr"/>
                      <a:r>
                        <a:rPr lang="en-US" sz="1400" kern="1200" dirty="0">
                          <a:solidFill>
                            <a:schemeClr val="dk1"/>
                          </a:solidFill>
                          <a:latin typeface="Arial"/>
                          <a:ea typeface="Calibri"/>
                          <a:cs typeface="Times New Roman"/>
                        </a:rPr>
                        <a:t>150 feet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8.5 hp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Arial"/>
                          <a:ea typeface="Calibri"/>
                          <a:cs typeface="Times New Roman"/>
                        </a:rPr>
                        <a:t>Wheel </a:t>
                      </a:r>
                      <a:r>
                        <a:rPr lang="en-US" sz="1200" kern="1200" dirty="0">
                          <a:solidFill>
                            <a:schemeClr val="dk1"/>
                          </a:solidFill>
                          <a:latin typeface="Arial"/>
                          <a:ea typeface="Calibri"/>
                          <a:cs typeface="Times New Roman"/>
                        </a:rPr>
                        <a:t>Mounted, Planetary Transmission with Forward and Reverse. Rack &amp; Pinion advance </a:t>
                      </a:r>
                    </a:p>
                  </a:txBody>
                  <a:tcPr anchor="ctr"/>
                </a:tc>
                <a:extLst>
                  <a:ext uri="{0D108BD9-81ED-4DB2-BD59-A6C34878D82A}">
                    <a16:rowId xmlns:a16="http://schemas.microsoft.com/office/drawing/2014/main" val="10005"/>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900TW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235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2”-14” </a:t>
                      </a:r>
                      <a:endParaRPr lang="en-US" sz="900" dirty="0">
                        <a:latin typeface="Calibri"/>
                        <a:ea typeface="Calibri"/>
                        <a:cs typeface="Times New Roman"/>
                      </a:endParaRPr>
                    </a:p>
                  </a:txBody>
                  <a:tcPr marL="58220" marR="58220" marT="0" marB="0" anchor="ctr"/>
                </a:tc>
                <a:tc>
                  <a:txBody>
                    <a:bodyPr/>
                    <a:lstStyle/>
                    <a:p>
                      <a:pPr algn="ctr"/>
                      <a:r>
                        <a:rPr lang="en-US" sz="1400" kern="1200" dirty="0">
                          <a:solidFill>
                            <a:schemeClr val="dk1"/>
                          </a:solidFill>
                          <a:latin typeface="Arial"/>
                          <a:ea typeface="Calibri"/>
                          <a:cs typeface="Times New Roman"/>
                        </a:rPr>
                        <a:t>150 feet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8.5 hp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a:ea typeface="Calibri"/>
                          <a:cs typeface="Times New Roman"/>
                        </a:rPr>
                        <a:t>Rail</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Mounted, Planetary Transmission with Forward and Reverse. Rack &amp; Pinion advance </a:t>
                      </a:r>
                    </a:p>
                  </a:txBody>
                  <a:tcPr anchor="ctr"/>
                </a:tc>
                <a:extLst>
                  <a:ext uri="{0D108BD9-81ED-4DB2-BD59-A6C34878D82A}">
                    <a16:rowId xmlns:a16="http://schemas.microsoft.com/office/drawing/2014/main" val="10006"/>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1200TW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295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2”-24”</a:t>
                      </a:r>
                      <a:endParaRPr lang="en-US" sz="900" dirty="0">
                        <a:latin typeface="Calibri"/>
                        <a:ea typeface="Calibri"/>
                        <a:cs typeface="Times New Roman"/>
                      </a:endParaRPr>
                    </a:p>
                  </a:txBody>
                  <a:tcPr marL="58220" marR="58220" marT="0" marB="0" anchor="ctr"/>
                </a:tc>
                <a:tc>
                  <a:txBody>
                    <a:bodyPr/>
                    <a:lstStyle/>
                    <a:p>
                      <a:pPr algn="ctr"/>
                      <a:r>
                        <a:rPr lang="en-US" sz="1400" kern="1200" dirty="0">
                          <a:solidFill>
                            <a:schemeClr val="dk1"/>
                          </a:solidFill>
                          <a:latin typeface="Arial"/>
                          <a:ea typeface="Calibri"/>
                          <a:cs typeface="Times New Roman"/>
                        </a:rPr>
                        <a:t>200 feet</a:t>
                      </a:r>
                    </a:p>
                  </a:txBody>
                  <a:tcPr anchor="ctr"/>
                </a:tc>
                <a:tc>
                  <a:txBody>
                    <a:bodyPr/>
                    <a:lstStyle/>
                    <a:p>
                      <a:pPr algn="ctr"/>
                      <a:r>
                        <a:rPr lang="en-US" sz="1400" kern="1200" dirty="0">
                          <a:solidFill>
                            <a:schemeClr val="dk1"/>
                          </a:solidFill>
                          <a:latin typeface="Arial"/>
                          <a:ea typeface="Calibri"/>
                          <a:cs typeface="Times New Roman"/>
                        </a:rPr>
                        <a:t>11 HP</a:t>
                      </a:r>
                    </a:p>
                  </a:txBody>
                  <a:tcPr anchor="ctr"/>
                </a:tc>
                <a:tc>
                  <a:txBody>
                    <a:bodyPr/>
                    <a:lstStyle/>
                    <a:p>
                      <a:pPr algn="l"/>
                      <a:r>
                        <a:rPr lang="en-US" sz="1200" kern="1200" dirty="0">
                          <a:solidFill>
                            <a:schemeClr val="dk1"/>
                          </a:solidFill>
                          <a:latin typeface="Arial"/>
                          <a:ea typeface="Calibri"/>
                          <a:cs typeface="Times New Roman"/>
                        </a:rPr>
                        <a:t>Rail Mounted,</a:t>
                      </a:r>
                      <a:r>
                        <a:rPr lang="en-US" sz="1200" kern="1200" baseline="0" dirty="0">
                          <a:solidFill>
                            <a:schemeClr val="dk1"/>
                          </a:solidFill>
                          <a:latin typeface="Arial"/>
                          <a:ea typeface="Calibri"/>
                          <a:cs typeface="Times New Roman"/>
                        </a:rPr>
                        <a:t> </a:t>
                      </a:r>
                      <a:r>
                        <a:rPr lang="en-US" sz="1200" kern="1200" dirty="0">
                          <a:solidFill>
                            <a:schemeClr val="dk1"/>
                          </a:solidFill>
                          <a:latin typeface="Arial"/>
                          <a:ea typeface="Calibri"/>
                          <a:cs typeface="Times New Roman"/>
                        </a:rPr>
                        <a:t>Planetary Transmission with Forward and Reverse. Rack &amp; Pinion advance </a:t>
                      </a:r>
                    </a:p>
                  </a:txBody>
                  <a:tcPr anchor="ctr"/>
                </a:tc>
                <a:extLst>
                  <a:ext uri="{0D108BD9-81ED-4DB2-BD59-A6C34878D82A}">
                    <a16:rowId xmlns:a16="http://schemas.microsoft.com/office/drawing/2014/main" val="10007"/>
                  </a:ext>
                </a:extLst>
              </a:tr>
              <a:tr h="446049">
                <a:tc>
                  <a:txBody>
                    <a:bodyPr/>
                    <a:lstStyle/>
                    <a:p>
                      <a:pPr marL="0" marR="0" algn="l" defTabSz="914400" rtl="0" eaLnBrk="1" latinLnBrk="0" hangingPunct="1">
                        <a:lnSpc>
                          <a:spcPts val="2900"/>
                        </a:lnSpc>
                        <a:spcBef>
                          <a:spcPts val="0"/>
                        </a:spcBef>
                        <a:spcAft>
                          <a:spcPts val="0"/>
                        </a:spcAft>
                      </a:pPr>
                      <a:r>
                        <a:rPr lang="en-US" sz="1400" kern="1200" dirty="0">
                          <a:solidFill>
                            <a:schemeClr val="dk1"/>
                          </a:solidFill>
                          <a:latin typeface="Arial"/>
                          <a:ea typeface="Calibri"/>
                          <a:cs typeface="Times New Roman"/>
                        </a:rPr>
                        <a:t>1800TW</a:t>
                      </a: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395 lb</a:t>
                      </a:r>
                      <a:endParaRPr lang="en-US" sz="900" dirty="0">
                        <a:latin typeface="Calibri"/>
                        <a:ea typeface="Calibri"/>
                        <a:cs typeface="Times New Roman"/>
                      </a:endParaRPr>
                    </a:p>
                  </a:txBody>
                  <a:tcPr marL="58220" marR="58220" marT="0" marB="0" anchor="ctr"/>
                </a:tc>
                <a:tc>
                  <a:txBody>
                    <a:bodyPr/>
                    <a:lstStyle/>
                    <a:p>
                      <a:pPr marL="0" marR="0" algn="ctr">
                        <a:lnSpc>
                          <a:spcPts val="2900"/>
                        </a:lnSpc>
                        <a:spcBef>
                          <a:spcPts val="0"/>
                        </a:spcBef>
                        <a:spcAft>
                          <a:spcPts val="0"/>
                        </a:spcAft>
                      </a:pPr>
                      <a:r>
                        <a:rPr lang="en-US" sz="1400" dirty="0">
                          <a:latin typeface="Arial"/>
                          <a:ea typeface="Calibri"/>
                          <a:cs typeface="Times New Roman"/>
                        </a:rPr>
                        <a:t>3”-28” </a:t>
                      </a:r>
                      <a:endParaRPr lang="en-US" sz="900" dirty="0">
                        <a:latin typeface="Calibri"/>
                        <a:ea typeface="Calibri"/>
                        <a:cs typeface="Times New Roman"/>
                      </a:endParaRPr>
                    </a:p>
                  </a:txBody>
                  <a:tcPr marL="58220" marR="5822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a:ea typeface="Calibri"/>
                          <a:cs typeface="Times New Roman"/>
                        </a:rPr>
                        <a:t>300 feet</a:t>
                      </a:r>
                    </a:p>
                  </a:txBody>
                  <a:tcPr anchor="ctr"/>
                </a:tc>
                <a:tc>
                  <a:txBody>
                    <a:bodyPr/>
                    <a:lstStyle/>
                    <a:p>
                      <a:pPr algn="ctr"/>
                      <a:r>
                        <a:rPr lang="en-US" sz="1400" kern="1200" dirty="0">
                          <a:solidFill>
                            <a:schemeClr val="dk1"/>
                          </a:solidFill>
                          <a:latin typeface="+mn-lt"/>
                          <a:ea typeface="+mn-ea"/>
                          <a:cs typeface="+mn-cs"/>
                        </a:rPr>
                        <a:t>18</a:t>
                      </a:r>
                      <a:r>
                        <a:rPr lang="en-US" sz="1400" kern="1200" baseline="0" dirty="0">
                          <a:solidFill>
                            <a:schemeClr val="dk1"/>
                          </a:solidFill>
                          <a:latin typeface="+mn-lt"/>
                          <a:ea typeface="+mn-ea"/>
                          <a:cs typeface="+mn-cs"/>
                        </a:rPr>
                        <a:t> </a:t>
                      </a:r>
                      <a:r>
                        <a:rPr lang="en-US" sz="1400" kern="1200" dirty="0">
                          <a:solidFill>
                            <a:schemeClr val="dk1"/>
                          </a:solidFill>
                          <a:latin typeface="+mn-lt"/>
                          <a:ea typeface="+mn-ea"/>
                          <a:cs typeface="+mn-cs"/>
                        </a:rPr>
                        <a:t>HP</a:t>
                      </a:r>
                      <a:endParaRPr lang="en-US" sz="1400" kern="1200" dirty="0">
                        <a:solidFill>
                          <a:schemeClr val="dk1"/>
                        </a:solidFill>
                        <a:latin typeface="Arial"/>
                        <a:ea typeface="Calibri"/>
                        <a:cs typeface="Times New Roman"/>
                      </a:endParaRPr>
                    </a:p>
                  </a:txBody>
                  <a:tcPr anchor="ctr"/>
                </a:tc>
                <a:tc>
                  <a:txBody>
                    <a:bodyPr/>
                    <a:lstStyle/>
                    <a:p>
                      <a:pPr algn="l"/>
                      <a:r>
                        <a:rPr lang="en-US" sz="1200" kern="1200" dirty="0">
                          <a:solidFill>
                            <a:schemeClr val="dk1"/>
                          </a:solidFill>
                          <a:latin typeface="Arial"/>
                          <a:ea typeface="Calibri"/>
                          <a:cs typeface="Times New Roman"/>
                        </a:rPr>
                        <a:t>Twin Cylinder Engine, Electric Start, Planetary Transmission with forward and reverse. Rack &amp; Pinion advance </a:t>
                      </a:r>
                    </a:p>
                  </a:txBody>
                  <a:tcPr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6" name="Picture 5" descr="C:\Users\KLC\Desktop\PDB New\140HW.jpg"/>
          <p:cNvPicPr/>
          <p:nvPr/>
        </p:nvPicPr>
        <p:blipFill>
          <a:blip r:embed="rId3" cstate="print"/>
          <a:srcRect/>
          <a:stretch>
            <a:fillRect/>
          </a:stretch>
        </p:blipFill>
        <p:spPr bwMode="auto">
          <a:xfrm>
            <a:off x="152400" y="152400"/>
            <a:ext cx="2362199" cy="1676400"/>
          </a:xfrm>
          <a:prstGeom prst="rect">
            <a:avLst/>
          </a:prstGeom>
          <a:noFill/>
          <a:ln w="9525">
            <a:noFill/>
            <a:miter lim="800000"/>
            <a:headEnd/>
            <a:tailEnd/>
          </a:ln>
        </p:spPr>
      </p:pic>
      <p:pic>
        <p:nvPicPr>
          <p:cNvPr id="9" name="Picture 8" descr="C:\Users\KLC\Desktop\PDB New\Model_500TW.jpg"/>
          <p:cNvPicPr/>
          <p:nvPr/>
        </p:nvPicPr>
        <p:blipFill>
          <a:blip r:embed="rId4" cstate="print"/>
          <a:srcRect/>
          <a:stretch>
            <a:fillRect/>
          </a:stretch>
        </p:blipFill>
        <p:spPr bwMode="auto">
          <a:xfrm>
            <a:off x="2590800" y="1905000"/>
            <a:ext cx="4114800" cy="1752600"/>
          </a:xfrm>
          <a:prstGeom prst="rect">
            <a:avLst/>
          </a:prstGeom>
          <a:noFill/>
          <a:ln w="9525">
            <a:noFill/>
            <a:miter lim="800000"/>
            <a:headEnd/>
            <a:tailEnd/>
          </a:ln>
        </p:spPr>
      </p:pic>
      <p:pic>
        <p:nvPicPr>
          <p:cNvPr id="10" name="Picture 9" descr="C:\Users\KLC\Desktop\PDB New\Model_900RTW.jpg"/>
          <p:cNvPicPr/>
          <p:nvPr/>
        </p:nvPicPr>
        <p:blipFill>
          <a:blip r:embed="rId5" cstate="print"/>
          <a:srcRect/>
          <a:stretch>
            <a:fillRect/>
          </a:stretch>
        </p:blipFill>
        <p:spPr bwMode="auto">
          <a:xfrm>
            <a:off x="152400" y="3733800"/>
            <a:ext cx="1828800" cy="1752600"/>
          </a:xfrm>
          <a:prstGeom prst="rect">
            <a:avLst/>
          </a:prstGeom>
          <a:noFill/>
          <a:ln w="9525">
            <a:noFill/>
            <a:miter lim="800000"/>
            <a:headEnd/>
            <a:tailEnd/>
          </a:ln>
        </p:spPr>
      </p:pic>
      <p:pic>
        <p:nvPicPr>
          <p:cNvPr id="3" name="Picture 2">
            <a:extLst>
              <a:ext uri="{FF2B5EF4-FFF2-40B4-BE49-F238E27FC236}">
                <a16:creationId xmlns:a16="http://schemas.microsoft.com/office/drawing/2014/main" id="{950C461C-E01F-4739-BBF5-4A6F992690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0" y="3733800"/>
            <a:ext cx="2971800" cy="1761927"/>
          </a:xfrm>
          <a:prstGeom prst="rect">
            <a:avLst/>
          </a:prstGeom>
        </p:spPr>
      </p:pic>
      <p:pic>
        <p:nvPicPr>
          <p:cNvPr id="14" name="Picture 13">
            <a:extLst>
              <a:ext uri="{FF2B5EF4-FFF2-40B4-BE49-F238E27FC236}">
                <a16:creationId xmlns:a16="http://schemas.microsoft.com/office/drawing/2014/main" id="{FEC59824-116C-402C-B937-C6384ADB6D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094" y="3768634"/>
            <a:ext cx="3352800" cy="1987815"/>
          </a:xfrm>
          <a:prstGeom prst="rect">
            <a:avLst/>
          </a:prstGeom>
        </p:spPr>
      </p:pic>
      <p:pic>
        <p:nvPicPr>
          <p:cNvPr id="16" name="Picture 15">
            <a:extLst>
              <a:ext uri="{FF2B5EF4-FFF2-40B4-BE49-F238E27FC236}">
                <a16:creationId xmlns:a16="http://schemas.microsoft.com/office/drawing/2014/main" id="{8BFAA66B-8A43-4162-9DC6-AA4DFF795D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145745"/>
            <a:ext cx="2241171" cy="1680878"/>
          </a:xfrm>
          <a:prstGeom prst="rect">
            <a:avLst/>
          </a:prstGeom>
        </p:spPr>
      </p:pic>
      <p:pic>
        <p:nvPicPr>
          <p:cNvPr id="18" name="Picture 17">
            <a:extLst>
              <a:ext uri="{FF2B5EF4-FFF2-40B4-BE49-F238E27FC236}">
                <a16:creationId xmlns:a16="http://schemas.microsoft.com/office/drawing/2014/main" id="{DA8248DA-DB54-485F-BE20-52EAF41F74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4906" y="109884"/>
            <a:ext cx="2689189" cy="1752600"/>
          </a:xfrm>
          <a:prstGeom prst="rect">
            <a:avLst/>
          </a:prstGeom>
        </p:spPr>
      </p:pic>
      <p:pic>
        <p:nvPicPr>
          <p:cNvPr id="20" name="Picture 19">
            <a:extLst>
              <a:ext uri="{FF2B5EF4-FFF2-40B4-BE49-F238E27FC236}">
                <a16:creationId xmlns:a16="http://schemas.microsoft.com/office/drawing/2014/main" id="{4A5BBEB4-13AC-4ECA-8C16-87D52799C3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 y="1978479"/>
            <a:ext cx="2286000" cy="1714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020762"/>
          </a:xfrm>
        </p:spPr>
        <p:txBody>
          <a:bodyPr>
            <a:normAutofit fontScale="90000"/>
          </a:bodyPr>
          <a:lstStyle/>
          <a:p>
            <a:r>
              <a:rPr lang="en-US" u="sng" dirty="0">
                <a:solidFill>
                  <a:schemeClr val="accent6">
                    <a:lumMod val="50000"/>
                  </a:schemeClr>
                </a:solidFill>
              </a:rPr>
              <a:t>How it works- Simple 7 step procedure</a:t>
            </a:r>
          </a:p>
        </p:txBody>
      </p:sp>
      <p:sp>
        <p:nvSpPr>
          <p:cNvPr id="4" name="Title 1"/>
          <p:cNvSpPr txBox="1">
            <a:spLocks/>
          </p:cNvSpPr>
          <p:nvPr/>
        </p:nvSpPr>
        <p:spPr>
          <a:xfrm>
            <a:off x="609600" y="990600"/>
            <a:ext cx="8229600" cy="1143000"/>
          </a:xfrm>
          <a:prstGeom prst="rect">
            <a:avLst/>
          </a:prstGeom>
        </p:spPr>
        <p:txBody>
          <a:bodyPr vert="horz" lIns="91440" tIns="45720" rIns="91440" bIns="45720" rtlCol="0" anchor="ctr">
            <a:noAutofit/>
          </a:bodyPr>
          <a:lstStyle/>
          <a:p>
            <a:r>
              <a:rPr lang="en-US" b="1" dirty="0"/>
              <a:t>Step 1:</a:t>
            </a:r>
          </a:p>
          <a:p>
            <a:endParaRPr lang="en-US" sz="1100" dirty="0"/>
          </a:p>
          <a:p>
            <a:r>
              <a:rPr lang="en-US" dirty="0"/>
              <a:t>Dig trenches on either side of the road up to desired depth, one trench to accommodate the machine and the other for come-out hole.</a:t>
            </a:r>
          </a:p>
        </p:txBody>
      </p:sp>
      <p:pic>
        <p:nvPicPr>
          <p:cNvPr id="5" name="Picture 4" descr="C:\Users\KLC\Desktop\PDBM Pricing\pics\Step 1.jpg"/>
          <p:cNvPicPr/>
          <p:nvPr/>
        </p:nvPicPr>
        <p:blipFill>
          <a:blip r:embed="rId2" cstate="print"/>
          <a:srcRect/>
          <a:stretch>
            <a:fillRect/>
          </a:stretch>
        </p:blipFill>
        <p:spPr bwMode="auto">
          <a:xfrm>
            <a:off x="457200" y="2286000"/>
            <a:ext cx="8382000" cy="3886200"/>
          </a:xfrm>
          <a:prstGeom prst="rect">
            <a:avLst/>
          </a:prstGeom>
          <a:noFill/>
          <a:ln w="9525">
            <a:noFill/>
            <a:miter lim="800000"/>
            <a:headEnd/>
            <a:tailEnd/>
          </a:ln>
        </p:spPr>
      </p:pic>
      <p:pic>
        <p:nvPicPr>
          <p:cNvPr id="7" name="Picture 6"/>
          <p:cNvPicPr/>
          <p:nvPr/>
        </p:nvPicPr>
        <p:blipFill>
          <a:blip r:embed="rId3" cstate="print"/>
          <a:srcRect l="684" t="5217"/>
          <a:stretch>
            <a:fillRect/>
          </a:stretch>
        </p:blipFill>
        <p:spPr bwMode="auto">
          <a:xfrm>
            <a:off x="6889561" y="6383171"/>
            <a:ext cx="2178239" cy="436729"/>
          </a:xfrm>
          <a:prstGeom prst="rect">
            <a:avLst/>
          </a:prstGeom>
          <a:noFill/>
          <a:ln w="9525">
            <a:noFill/>
            <a:miter lim="800000"/>
            <a:headEnd/>
            <a:tailEnd/>
          </a:ln>
        </p:spPr>
      </p:pic>
      <p:sp>
        <p:nvSpPr>
          <p:cNvPr id="8" name="Line Callout 1 7"/>
          <p:cNvSpPr/>
          <p:nvPr/>
        </p:nvSpPr>
        <p:spPr>
          <a:xfrm>
            <a:off x="6324600" y="3733800"/>
            <a:ext cx="2209800" cy="304800"/>
          </a:xfrm>
          <a:prstGeom prst="borderCallout1">
            <a:avLst>
              <a:gd name="adj1" fmla="val 128609"/>
              <a:gd name="adj2" fmla="val -3088"/>
              <a:gd name="adj3" fmla="val 281514"/>
              <a:gd name="adj4" fmla="val -18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Trench for machine</a:t>
            </a:r>
          </a:p>
        </p:txBody>
      </p:sp>
      <p:sp>
        <p:nvSpPr>
          <p:cNvPr id="9" name="Line Callout 1 8"/>
          <p:cNvSpPr/>
          <p:nvPr/>
        </p:nvSpPr>
        <p:spPr>
          <a:xfrm>
            <a:off x="914400" y="2667000"/>
            <a:ext cx="2209800" cy="304800"/>
          </a:xfrm>
          <a:prstGeom prst="borderCallout1">
            <a:avLst>
              <a:gd name="adj1" fmla="val 115933"/>
              <a:gd name="adj2" fmla="val 49947"/>
              <a:gd name="adj3" fmla="val 340669"/>
              <a:gd name="adj4" fmla="val 48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Come out hole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lnSpcReduction="10000"/>
          </a:bodyPr>
          <a:lstStyle/>
          <a:p>
            <a:r>
              <a:rPr lang="en-US" b="1" dirty="0"/>
              <a:t>Step 2:</a:t>
            </a:r>
          </a:p>
          <a:p>
            <a:endParaRPr lang="en-US" dirty="0"/>
          </a:p>
          <a:p>
            <a:r>
              <a:rPr lang="en-US" dirty="0"/>
              <a:t>Lower the machine into the trench and attach the first </a:t>
            </a:r>
            <a:r>
              <a:rPr lang="en-US" b="1" dirty="0"/>
              <a:t>Drill Rod</a:t>
            </a:r>
            <a:r>
              <a:rPr lang="en-US" dirty="0"/>
              <a:t> and </a:t>
            </a:r>
            <a:r>
              <a:rPr lang="en-US" b="1" dirty="0"/>
              <a:t>Pilot Bit</a:t>
            </a:r>
            <a:r>
              <a:rPr lang="en-US" dirty="0"/>
              <a:t> at the end. Attach the water hose and start engine. Start moving the machine forward.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9" name="Picture 8" descr="C:\Users\KLC\Desktop\PDBM Pricing\pics\Step 2 1.jpg"/>
          <p:cNvPicPr/>
          <p:nvPr/>
        </p:nvPicPr>
        <p:blipFill>
          <a:blip r:embed="rId3" cstate="print"/>
          <a:srcRect/>
          <a:stretch>
            <a:fillRect/>
          </a:stretch>
        </p:blipFill>
        <p:spPr bwMode="auto">
          <a:xfrm>
            <a:off x="609600" y="1752600"/>
            <a:ext cx="8077200" cy="4267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a:bodyPr>
          <a:lstStyle/>
          <a:p>
            <a:r>
              <a:rPr lang="en-US" b="1" dirty="0"/>
              <a:t>Step 3:</a:t>
            </a:r>
          </a:p>
          <a:p>
            <a:r>
              <a:rPr lang="en-US" dirty="0"/>
              <a:t>As each joint of </a:t>
            </a:r>
            <a:r>
              <a:rPr lang="en-US" b="1" dirty="0"/>
              <a:t>Drill Rod</a:t>
            </a:r>
            <a:r>
              <a:rPr lang="en-US" dirty="0"/>
              <a:t> is pushed into the ground a new one is added behind.</a:t>
            </a: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8" name="Picture 7" descr="C:\Users\KLC\Desktop\PDBM Pricing\pics\S4.jpg"/>
          <p:cNvPicPr/>
          <p:nvPr/>
        </p:nvPicPr>
        <p:blipFill>
          <a:blip r:embed="rId3" cstate="print"/>
          <a:srcRect/>
          <a:stretch>
            <a:fillRect/>
          </a:stretch>
        </p:blipFill>
        <p:spPr bwMode="auto">
          <a:xfrm>
            <a:off x="533400" y="1676400"/>
            <a:ext cx="8153400" cy="4267200"/>
          </a:xfrm>
          <a:prstGeom prst="rect">
            <a:avLst/>
          </a:prstGeom>
          <a:noFill/>
          <a:ln w="9525">
            <a:noFill/>
            <a:miter lim="800000"/>
            <a:headEnd/>
            <a:tailEnd/>
          </a:ln>
        </p:spPr>
      </p:pic>
      <p:cxnSp>
        <p:nvCxnSpPr>
          <p:cNvPr id="15362" name="AutoShape 2"/>
          <p:cNvCxnSpPr>
            <a:cxnSpLocks noChangeShapeType="1"/>
          </p:cNvCxnSpPr>
          <p:nvPr/>
        </p:nvCxnSpPr>
        <p:spPr bwMode="auto">
          <a:xfrm rot="5400000">
            <a:off x="5685631" y="3382169"/>
            <a:ext cx="460375" cy="249238"/>
          </a:xfrm>
          <a:prstGeom prst="curvedConnector3">
            <a:avLst>
              <a:gd name="adj1" fmla="val 50000"/>
            </a:avLst>
          </a:prstGeom>
          <a:noFill/>
          <a:ln w="63500">
            <a:solidFill>
              <a:srgbClr val="FFFFFF"/>
            </a:solidFill>
            <a:round/>
            <a:headEnd/>
            <a:tailEnd type="triangle" w="med" len="med"/>
          </a:ln>
        </p:spPr>
      </p:cxnSp>
      <p:sp>
        <p:nvSpPr>
          <p:cNvPr id="15363" name="AutoShape 3"/>
          <p:cNvSpPr>
            <a:spLocks noChangeArrowheads="1"/>
          </p:cNvSpPr>
          <p:nvPr/>
        </p:nvSpPr>
        <p:spPr bwMode="auto">
          <a:xfrm rot="4974884">
            <a:off x="4279637" y="3572668"/>
            <a:ext cx="149225" cy="1231900"/>
          </a:xfrm>
          <a:prstGeom prst="downArrow">
            <a:avLst>
              <a:gd name="adj1" fmla="val 50000"/>
              <a:gd name="adj2" fmla="val 206383"/>
            </a:avLst>
          </a:prstGeom>
          <a:solidFill>
            <a:srgbClr val="FFFFFF"/>
          </a:solidFill>
          <a:ln w="9525">
            <a:noFill/>
            <a:miter lim="800000"/>
            <a:headEnd/>
            <a:tailEnd/>
          </a:ln>
        </p:spPr>
        <p:txBody>
          <a:bodyPr vert="eaVert"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5362"/>
                                        </p:tgtEl>
                                      </p:cBhvr>
                                    </p:animEffect>
                                    <p:animScale>
                                      <p:cBhvr>
                                        <p:cTn id="7" dur="250" autoRev="1" fill="hold"/>
                                        <p:tgtEl>
                                          <p:spTgt spid="1536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5363"/>
                                        </p:tgtEl>
                                      </p:cBhvr>
                                    </p:animEffect>
                                    <p:animScale>
                                      <p:cBhvr>
                                        <p:cTn id="10" dur="250" autoRev="1" fill="hold"/>
                                        <p:tgtEl>
                                          <p:spTgt spid="153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a:bodyPr>
          <a:lstStyle/>
          <a:p>
            <a:r>
              <a:rPr lang="en-US" b="1" dirty="0"/>
              <a:t>Step 3: (Contd..)</a:t>
            </a:r>
          </a:p>
          <a:p>
            <a:endParaRPr lang="en-US" dirty="0"/>
          </a:p>
          <a:p>
            <a:r>
              <a:rPr lang="en-US" dirty="0"/>
              <a:t>Keep on adding </a:t>
            </a:r>
            <a:r>
              <a:rPr lang="en-US" b="1" dirty="0"/>
              <a:t>Drill Rods </a:t>
            </a:r>
            <a:r>
              <a:rPr lang="en-US" dirty="0"/>
              <a:t>until the</a:t>
            </a:r>
            <a:r>
              <a:rPr lang="en-US" b="1" dirty="0"/>
              <a:t> Pilot Bit </a:t>
            </a:r>
            <a:r>
              <a:rPr lang="en-US" dirty="0"/>
              <a:t>reaches the come-out hole.</a:t>
            </a:r>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8" name="Picture 7" descr="C:\Users\KLC\Desktop\PDBM Pricing\pics\s5.jpg"/>
          <p:cNvPicPr/>
          <p:nvPr/>
        </p:nvPicPr>
        <p:blipFill>
          <a:blip r:embed="rId3" cstate="print"/>
          <a:srcRect/>
          <a:stretch>
            <a:fillRect/>
          </a:stretch>
        </p:blipFill>
        <p:spPr bwMode="auto">
          <a:xfrm>
            <a:off x="457200" y="1752600"/>
            <a:ext cx="8305800"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8229600" cy="1143000"/>
          </a:xfrm>
          <a:prstGeom prst="rect">
            <a:avLst/>
          </a:prstGeom>
        </p:spPr>
        <p:txBody>
          <a:bodyPr vert="horz" lIns="91440" tIns="45720" rIns="91440" bIns="45720" rtlCol="0" anchor="ctr">
            <a:normAutofit fontScale="92500" lnSpcReduction="20000"/>
          </a:bodyPr>
          <a:lstStyle/>
          <a:p>
            <a:r>
              <a:rPr lang="en-US" b="1" dirty="0"/>
              <a:t>Step 4:</a:t>
            </a:r>
          </a:p>
          <a:p>
            <a:endParaRPr lang="en-US" dirty="0"/>
          </a:p>
          <a:p>
            <a:r>
              <a:rPr lang="en-US" dirty="0"/>
              <a:t>Remove the Pilot Bit and screw on the </a:t>
            </a:r>
            <a:r>
              <a:rPr lang="en-US" dirty="0" err="1"/>
              <a:t>Backreamer</a:t>
            </a:r>
            <a:r>
              <a:rPr lang="en-US" dirty="0"/>
              <a:t> and a cable swivel.  If you need a cable to pull a swab or the pipe into place it can be attached to the swivel and pulled back while </a:t>
            </a:r>
            <a:r>
              <a:rPr lang="en-US" dirty="0" err="1"/>
              <a:t>backreaming</a:t>
            </a:r>
            <a:endParaRPr lang="en-US" dirty="0"/>
          </a:p>
        </p:txBody>
      </p:sp>
      <p:pic>
        <p:nvPicPr>
          <p:cNvPr id="7" name="Picture 6"/>
          <p:cNvPicPr/>
          <p:nvPr/>
        </p:nvPicPr>
        <p:blipFill>
          <a:blip r:embed="rId2" cstate="print"/>
          <a:srcRect l="684" t="5217"/>
          <a:stretch>
            <a:fillRect/>
          </a:stretch>
        </p:blipFill>
        <p:spPr bwMode="auto">
          <a:xfrm>
            <a:off x="6889561" y="6383171"/>
            <a:ext cx="2178239" cy="436729"/>
          </a:xfrm>
          <a:prstGeom prst="rect">
            <a:avLst/>
          </a:prstGeom>
          <a:noFill/>
          <a:ln w="9525">
            <a:noFill/>
            <a:miter lim="800000"/>
            <a:headEnd/>
            <a:tailEnd/>
          </a:ln>
        </p:spPr>
      </p:pic>
      <p:pic>
        <p:nvPicPr>
          <p:cNvPr id="9" name="Picture 8" descr="C:\Users\KLC\Desktop\PDBM Pricing\pics\s6.jpg"/>
          <p:cNvPicPr/>
          <p:nvPr/>
        </p:nvPicPr>
        <p:blipFill>
          <a:blip r:embed="rId3" cstate="print"/>
          <a:srcRect/>
          <a:stretch>
            <a:fillRect/>
          </a:stretch>
        </p:blipFill>
        <p:spPr bwMode="auto">
          <a:xfrm>
            <a:off x="533400" y="1676400"/>
            <a:ext cx="8077200" cy="4343400"/>
          </a:xfrm>
          <a:prstGeom prst="rect">
            <a:avLst/>
          </a:prstGeom>
          <a:noFill/>
          <a:ln w="9525">
            <a:noFill/>
            <a:miter lim="800000"/>
            <a:headEnd/>
            <a:tailEnd/>
          </a:ln>
        </p:spPr>
      </p:pic>
      <p:sp>
        <p:nvSpPr>
          <p:cNvPr id="10" name="Down Arrow 9"/>
          <p:cNvSpPr/>
          <p:nvPr/>
        </p:nvSpPr>
        <p:spPr>
          <a:xfrm>
            <a:off x="1524000" y="3124200"/>
            <a:ext cx="304800" cy="609600"/>
          </a:xfrm>
          <a:prstGeom prst="downArrow">
            <a:avLst/>
          </a:prstGeom>
          <a:solidFill>
            <a:schemeClr val="bg1">
              <a:lumMod val="95000"/>
            </a:schemeClr>
          </a:solidFill>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28800" y="4419600"/>
            <a:ext cx="304800" cy="609600"/>
          </a:xfrm>
          <a:prstGeom prst="downArrow">
            <a:avLst/>
          </a:prstGeom>
          <a:solidFill>
            <a:schemeClr val="bg1">
              <a:lumMod val="95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734</Words>
  <Application>Microsoft Office PowerPoint</Application>
  <PresentationFormat>On-screen Show (4:3)</PresentationFormat>
  <Paragraphs>119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Advantages of Prairie Dog Boring Machines</vt:lpstr>
      <vt:lpstr>Criteria for selection</vt:lpstr>
      <vt:lpstr>PowerPoint Presentation</vt:lpstr>
      <vt:lpstr>How it works- Simple 7 step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further information please contact: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KLC</dc:creator>
  <cp:lastModifiedBy>Bill Anderson</cp:lastModifiedBy>
  <cp:revision>31</cp:revision>
  <dcterms:created xsi:type="dcterms:W3CDTF">2013-08-28T18:05:49Z</dcterms:created>
  <dcterms:modified xsi:type="dcterms:W3CDTF">2018-04-05T12:54:41Z</dcterms:modified>
</cp:coreProperties>
</file>